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4"/>
  </p:sldMasterIdLst>
  <p:notesMasterIdLst>
    <p:notesMasterId r:id="rId30"/>
  </p:notesMasterIdLst>
  <p:sldIdLst>
    <p:sldId id="256" r:id="rId5"/>
    <p:sldId id="262" r:id="rId6"/>
    <p:sldId id="334" r:id="rId7"/>
    <p:sldId id="320" r:id="rId8"/>
    <p:sldId id="325" r:id="rId9"/>
    <p:sldId id="299" r:id="rId10"/>
    <p:sldId id="324" r:id="rId11"/>
    <p:sldId id="312" r:id="rId12"/>
    <p:sldId id="327" r:id="rId13"/>
    <p:sldId id="316" r:id="rId14"/>
    <p:sldId id="315" r:id="rId15"/>
    <p:sldId id="333" r:id="rId16"/>
    <p:sldId id="322" r:id="rId17"/>
    <p:sldId id="317" r:id="rId18"/>
    <p:sldId id="323" r:id="rId19"/>
    <p:sldId id="328" r:id="rId20"/>
    <p:sldId id="332" r:id="rId21"/>
    <p:sldId id="306" r:id="rId22"/>
    <p:sldId id="307" r:id="rId23"/>
    <p:sldId id="313" r:id="rId24"/>
    <p:sldId id="314" r:id="rId25"/>
    <p:sldId id="329" r:id="rId26"/>
    <p:sldId id="330" r:id="rId27"/>
    <p:sldId id="319" r:id="rId28"/>
    <p:sldId id="261" r:id="rId29"/>
  </p:sldIdLst>
  <p:sldSz cx="17340263" cy="9753600"/>
  <p:notesSz cx="7010400" cy="92964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y Claydon" initials="JC" lastIdx="1" clrIdx="0">
    <p:extLst>
      <p:ext uri="{19B8F6BF-5375-455C-9EA6-DF929625EA0E}">
        <p15:presenceInfo xmlns:p15="http://schemas.microsoft.com/office/powerpoint/2012/main" userId="66d05345f3819d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E6E6E6"/>
    <a:srgbClr val="FFFFFF"/>
    <a:srgbClr val="00B297"/>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CAD2E8"/>
          </a:solidFill>
        </a:fill>
      </a:tcStyle>
    </a:wholeTbl>
    <a:band2H>
      <a:tcTxStyle/>
      <a:tcStyle>
        <a:tcBdr/>
        <a:fill>
          <a:solidFill>
            <a:srgbClr val="E6EAF4"/>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1"/>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1"/>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1"/>
          </a:solidFill>
        </a:fill>
      </a:tcStyle>
    </a:firstRow>
  </a:tblStyle>
  <a:tblStyle styleId="{C7B018BB-80A7-4F77-B60F-C8B233D01FF8}"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F2E7CB"/>
          </a:solidFill>
        </a:fill>
      </a:tcStyle>
    </a:wholeTbl>
    <a:band2H>
      <a:tcTxStyle/>
      <a:tcStyle>
        <a:tcBdr/>
        <a:fill>
          <a:solidFill>
            <a:srgbClr val="F8F4E7"/>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3"/>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3"/>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3"/>
          </a:solidFill>
        </a:fill>
      </a:tcStyle>
    </a:firstRow>
  </a:tblStyle>
  <a:tblStyle styleId="{EEE7283C-3CF3-47DC-8721-378D4A62B228}"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D5CDDE"/>
          </a:solidFill>
        </a:fill>
      </a:tcStyle>
    </a:wholeTbl>
    <a:band2H>
      <a:tcTxStyle/>
      <a:tcStyle>
        <a:tcBdr/>
        <a:fill>
          <a:solidFill>
            <a:srgbClr val="EBE8EF"/>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6"/>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6"/>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6"/>
          </a:solidFill>
        </a:fill>
      </a:tcStyle>
    </a:firstRow>
  </a:tblStyle>
  <a:tblStyle styleId="{CF821DB8-F4EB-4A41-A1BA-3FCAFE7338EE}" styleName="">
    <a:tblBg/>
    <a:wholeTbl>
      <a:tcTxStyle b="off" i="off">
        <a:font>
          <a:latin typeface="Open Sans Regular"/>
          <a:ea typeface="Open Sans Regular"/>
          <a:cs typeface="Open Sans Regular"/>
        </a:font>
        <a:srgbClr val="A5A5A5"/>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0F0F0"/>
          </a:solidFill>
        </a:fill>
      </a:tcStyle>
    </a:wholeTbl>
    <a:band2H>
      <a:tcTxStyle/>
      <a:tcStyle>
        <a:tcBdr/>
        <a:fill>
          <a:solidFill>
            <a:srgbClr val="00A585"/>
          </a:solidFill>
        </a:fill>
      </a:tcStyle>
    </a:band2H>
    <a:firstCol>
      <a:tcTxStyle b="on" i="off">
        <a:font>
          <a:latin typeface="Open Sans Regular"/>
          <a:ea typeface="Open Sans Regular"/>
          <a:cs typeface="Open Sans Regular"/>
        </a:font>
        <a:srgbClr val="00A585"/>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Open Sans Regular"/>
          <a:ea typeface="Open Sans Regular"/>
          <a:cs typeface="Open Sans Regular"/>
        </a:font>
        <a:srgbClr val="A5A5A5"/>
      </a:tcTxStyle>
      <a:tcStyle>
        <a:tcBdr>
          <a:left>
            <a:ln w="12700" cap="flat">
              <a:noFill/>
              <a:miter lim="400000"/>
            </a:ln>
          </a:left>
          <a:right>
            <a:ln w="12700" cap="flat">
              <a:noFill/>
              <a:miter lim="400000"/>
            </a:ln>
          </a:right>
          <a:top>
            <a:ln w="50800" cap="flat">
              <a:solidFill>
                <a:srgbClr val="A5A5A5"/>
              </a:solidFill>
              <a:prstDash val="solid"/>
              <a:round/>
            </a:ln>
          </a:top>
          <a:bottom>
            <a:ln w="25400" cap="flat">
              <a:solidFill>
                <a:srgbClr val="A5A5A5"/>
              </a:solidFill>
              <a:prstDash val="solid"/>
              <a:round/>
            </a:ln>
          </a:bottom>
          <a:insideH>
            <a:ln w="12700" cap="flat">
              <a:noFill/>
              <a:miter lim="400000"/>
            </a:ln>
          </a:insideH>
          <a:insideV>
            <a:ln w="12700" cap="flat">
              <a:noFill/>
              <a:miter lim="400000"/>
            </a:ln>
          </a:insideV>
        </a:tcBdr>
        <a:fill>
          <a:solidFill>
            <a:srgbClr val="00A585"/>
          </a:solidFill>
        </a:fill>
      </a:tcStyle>
    </a:lastRow>
    <a:firstRow>
      <a:tcTxStyle b="on" i="off">
        <a:font>
          <a:latin typeface="Open Sans Regular"/>
          <a:ea typeface="Open Sans Regular"/>
          <a:cs typeface="Open Sans Regular"/>
        </a:font>
        <a:srgbClr val="00A585"/>
      </a:tcTxStyle>
      <a:tcStyle>
        <a:tcBdr>
          <a:left>
            <a:ln w="12700" cap="flat">
              <a:noFill/>
              <a:miter lim="400000"/>
            </a:ln>
          </a:left>
          <a:right>
            <a:ln w="12700" cap="flat">
              <a:noFill/>
              <a:miter lim="400000"/>
            </a:ln>
          </a:right>
          <a:top>
            <a:ln w="25400" cap="flat">
              <a:solidFill>
                <a:srgbClr val="A5A5A5"/>
              </a:solidFill>
              <a:prstDash val="solid"/>
              <a:round/>
            </a:ln>
          </a:top>
          <a:bottom>
            <a:ln w="25400" cap="flat">
              <a:solidFill>
                <a:srgbClr val="A5A5A5"/>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E0E0E0"/>
          </a:solidFill>
        </a:fill>
      </a:tcStyle>
    </a:wholeTbl>
    <a:band2H>
      <a:tcTxStyle/>
      <a:tcStyle>
        <a:tcBdr/>
        <a:fill>
          <a:solidFill>
            <a:srgbClr val="F0F0F0"/>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A5A5A5"/>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A5A5A5"/>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A5A5A5"/>
          </a:solidFill>
        </a:fill>
      </a:tcStyle>
    </a:firstRow>
  </a:tblStyle>
  <a:tblStyle styleId="{2708684C-4D16-4618-839F-0558EEFCDFE6}" styleName="">
    <a:tblBg/>
    <a:wholeTbl>
      <a:tcTxStyle b="off"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00A585">
              <a:alpha val="20000"/>
            </a:srgbClr>
          </a:solidFill>
        </a:fill>
      </a:tcStyle>
    </a:wholeTbl>
    <a:band2H>
      <a:tcTxStyle/>
      <a:tcStyle>
        <a:tcBdr/>
        <a:fill>
          <a:solidFill>
            <a:srgbClr val="FFFFFF"/>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00A585">
              <a:alpha val="20000"/>
            </a:srgbClr>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508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no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254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334" autoAdjust="0"/>
    <p:restoredTop sz="61619" autoAdjust="0"/>
  </p:normalViewPr>
  <p:slideViewPr>
    <p:cSldViewPr snapToGrid="0">
      <p:cViewPr varScale="1">
        <p:scale>
          <a:sx n="46" d="100"/>
          <a:sy n="46" d="100"/>
        </p:scale>
        <p:origin x="798" y="72"/>
      </p:cViewPr>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p:cViewPr varScale="1">
        <p:scale>
          <a:sx n="115" d="100"/>
          <a:sy n="115" d="100"/>
        </p:scale>
        <p:origin x="4792" y="20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406400" y="696913"/>
            <a:ext cx="6197600" cy="3486150"/>
          </a:xfrm>
          <a:prstGeom prst="rect">
            <a:avLst/>
          </a:prstGeom>
        </p:spPr>
        <p:txBody>
          <a:bodyPr lIns="93177" tIns="46589" rIns="93177" bIns="46589"/>
          <a:lstStyle/>
          <a:p>
            <a:endParaRPr dirty="0"/>
          </a:p>
        </p:txBody>
      </p:sp>
      <p:sp>
        <p:nvSpPr>
          <p:cNvPr id="117" name="Shape 117"/>
          <p:cNvSpPr>
            <a:spLocks noGrp="1"/>
          </p:cNvSpPr>
          <p:nvPr>
            <p:ph type="body" sz="quarter" idx="1"/>
          </p:nvPr>
        </p:nvSpPr>
        <p:spPr>
          <a:xfrm>
            <a:off x="934720" y="4415790"/>
            <a:ext cx="5140960" cy="4183380"/>
          </a:xfrm>
          <a:prstGeom prst="rect">
            <a:avLst/>
          </a:prstGeom>
        </p:spPr>
        <p:txBody>
          <a:bodyPr lIns="93177" tIns="46589" rIns="93177" bIns="46589"/>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noProof="0" dirty="0"/>
              <a:t>[</a:t>
            </a:r>
            <a:r>
              <a:rPr lang="pt-PT" sz="1400" noProof="0" dirty="0" err="1"/>
              <a:t>NdT</a:t>
            </a:r>
            <a:r>
              <a:rPr lang="pt-PT" sz="1400" noProof="0" dirty="0"/>
              <a:t>: MEAL – da sigla em inglês “</a:t>
            </a:r>
            <a:r>
              <a:rPr lang="pt-PT" sz="1400" noProof="0" dirty="0" err="1"/>
              <a:t>Monitoring</a:t>
            </a:r>
            <a:r>
              <a:rPr lang="pt-PT" sz="1400" noProof="0" dirty="0"/>
              <a:t>. </a:t>
            </a:r>
            <a:r>
              <a:rPr lang="pt-PT" sz="1400" noProof="0" dirty="0" err="1"/>
              <a:t>Evaluation</a:t>
            </a:r>
            <a:r>
              <a:rPr lang="pt-PT" sz="1400" noProof="0" dirty="0"/>
              <a:t>, </a:t>
            </a:r>
            <a:r>
              <a:rPr lang="pt-PT" sz="1400" noProof="0" dirty="0" err="1"/>
              <a:t>Accountability</a:t>
            </a:r>
            <a:r>
              <a:rPr lang="pt-PT" sz="1400" noProof="0" dirty="0"/>
              <a:t> </a:t>
            </a:r>
            <a:r>
              <a:rPr lang="pt-PT" sz="1400" noProof="0" dirty="0" err="1"/>
              <a:t>and</a:t>
            </a:r>
            <a:r>
              <a:rPr lang="pt-PT" sz="1400" noProof="0" dirty="0"/>
              <a:t> </a:t>
            </a:r>
            <a:r>
              <a:rPr lang="pt-PT" sz="1400" noProof="0" dirty="0" err="1"/>
              <a:t>Learning</a:t>
            </a:r>
            <a:r>
              <a:rPr lang="pt-PT" sz="1400" noProof="0" dirty="0"/>
              <a:t>” - Acompanhamento, Avaliação, Prestação de Contas e Aprendizagem]</a:t>
            </a:r>
          </a:p>
          <a:p>
            <a:endParaRPr lang="pt-PT" sz="1400" noProof="0" dirty="0"/>
          </a:p>
          <a:p>
            <a:r>
              <a:rPr lang="pt-PT" sz="1400" noProof="0" dirty="0"/>
              <a:t>Dê as boas-vindas a todos. Peça aos participantes que tenham os seus Manuais Esfera prontos, pois irão precisar deles para esta sessão.</a:t>
            </a:r>
          </a:p>
          <a:p>
            <a:endParaRPr lang="pt-PT" sz="1400" noProof="0" dirty="0"/>
          </a:p>
          <a:p>
            <a:r>
              <a:rPr lang="pt-PT" sz="1400" b="1" dirty="0"/>
              <a:t>NOTA: </a:t>
            </a:r>
            <a:r>
              <a:rPr lang="pt-PT" sz="1400" noProof="0" dirty="0"/>
              <a:t>Dependendo do seu grupo de participantes e de preocupações relacionadas com a disponibilidade de Internet e a largura de banda, pode optar por sugerir aos participantes que liguem os seus portáteis e acedam ao Manual interativo (https://handbook.spherestandards.org/). Esta ação facilitará a consulta rápida do Manual, mas tenha em atenção que as referências de página não serão úteis nessa aplicação e que o facto de terem os portáteis ligados pode levar os participantes a verificarem o correio eletrónico durante a sessão. A utilização do Manual interativo será mais útil na 2.ª fase da atividade (descrita no diapositivo 18).</a:t>
            </a:r>
          </a:p>
          <a:p>
            <a:endParaRPr lang="pt-PT" sz="1400" noProof="0" dirty="0"/>
          </a:p>
          <a:p>
            <a:r>
              <a:rPr lang="pt-PT" sz="1400" noProof="0" dirty="0"/>
              <a:t>Pergunte rapidamente ao grupo se alguma das suas organizações já estabeleceu programas </a:t>
            </a:r>
            <a:r>
              <a:rPr lang="pt-PT" sz="1400" noProof="0" dirty="0" err="1"/>
              <a:t>MEAL</a:t>
            </a:r>
            <a:r>
              <a:rPr lang="pt-PT" sz="1400" noProof="0" dirty="0"/>
              <a:t>. Em caso afirmativo, dê a estes voluntários alguns minutos para explicarem os seus programas e o que é que isso significou para o seu dia-a-dia de trabalho. Tome nota se houver responsáveis da MEAL no grupo.</a:t>
            </a:r>
          </a:p>
        </p:txBody>
      </p:sp>
    </p:spTree>
    <p:extLst>
      <p:ext uri="{BB962C8B-B14F-4D97-AF65-F5344CB8AC3E}">
        <p14:creationId xmlns:p14="http://schemas.microsoft.com/office/powerpoint/2010/main" val="4177907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dirty="0"/>
              <a:t>Reveja os pontos-chave para os participantes que ainda não estão familiarizados com a terminologia.</a:t>
            </a:r>
          </a:p>
        </p:txBody>
      </p:sp>
    </p:spTree>
    <p:extLst>
      <p:ext uri="{BB962C8B-B14F-4D97-AF65-F5344CB8AC3E}">
        <p14:creationId xmlns:p14="http://schemas.microsoft.com/office/powerpoint/2010/main" val="27539067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pt-PT" sz="1400" noProof="0" dirty="0"/>
              <a:t>Se utilizou anteriormente a sessão 6 de STP (Norma Humanitária Essencial), este diapositivo é uma revisão; por isso, peça aos participantes para se lembrarem da conotação operacional que a Esfera dá à expressão “prestação de contas” e avance.</a:t>
            </a:r>
            <a:endParaRPr lang="en-GB" sz="1400" noProof="0" dirty="0"/>
          </a:p>
          <a:p>
            <a:pPr marL="0" marR="0" lvl="0" indent="0" defTabSz="457200" eaLnBrk="1" fontAlgn="auto" latinLnBrk="0" hangingPunct="1">
              <a:lnSpc>
                <a:spcPct val="117999"/>
              </a:lnSpc>
              <a:spcBef>
                <a:spcPts val="0"/>
              </a:spcBef>
              <a:spcAft>
                <a:spcPts val="0"/>
              </a:spcAft>
              <a:buClrTx/>
              <a:buSzTx/>
              <a:buFontTx/>
              <a:buNone/>
              <a:tabLst/>
              <a:defRPr/>
            </a:pPr>
            <a:endParaRPr lang="en-GB" sz="1400" noProof="0" dirty="0"/>
          </a:p>
          <a:p>
            <a:pPr marL="0" marR="0" lvl="0" indent="0" defTabSz="457200" eaLnBrk="1" fontAlgn="auto" latinLnBrk="0" hangingPunct="1">
              <a:lnSpc>
                <a:spcPct val="117999"/>
              </a:lnSpc>
              <a:spcBef>
                <a:spcPts val="0"/>
              </a:spcBef>
              <a:spcAft>
                <a:spcPts val="0"/>
              </a:spcAft>
              <a:buClrTx/>
              <a:buSzTx/>
              <a:buFontTx/>
              <a:buNone/>
              <a:tabLst/>
              <a:defRPr/>
            </a:pPr>
            <a:r>
              <a:rPr lang="pt-PT" sz="1400" noProof="0" dirty="0"/>
              <a:t>Pergunte aos participantes o que significa para eles a prestação de contas. Conceda um minuto ou dois para respostas e depois clique para revelar a resposta sugerida.</a:t>
            </a:r>
          </a:p>
          <a:p>
            <a:pPr marL="0" marR="0" lvl="0" indent="0" defTabSz="457200" eaLnBrk="1" fontAlgn="auto" latinLnBrk="0" hangingPunct="1">
              <a:lnSpc>
                <a:spcPct val="117999"/>
              </a:lnSpc>
              <a:spcBef>
                <a:spcPts val="0"/>
              </a:spcBef>
              <a:spcAft>
                <a:spcPts val="0"/>
              </a:spcAft>
              <a:buClrTx/>
              <a:buSzTx/>
              <a:buFontTx/>
              <a:buNone/>
              <a:tabLst/>
              <a:defRPr/>
            </a:pPr>
            <a:endParaRPr lang="en-GB" sz="1400" noProof="0" dirty="0"/>
          </a:p>
          <a:p>
            <a:pPr marL="0" marR="0" lvl="0" indent="0" defTabSz="457200" eaLnBrk="1" fontAlgn="auto" latinLnBrk="0" hangingPunct="1">
              <a:lnSpc>
                <a:spcPct val="117999"/>
              </a:lnSpc>
              <a:spcBef>
                <a:spcPts val="0"/>
              </a:spcBef>
              <a:spcAft>
                <a:spcPts val="0"/>
              </a:spcAft>
              <a:buClrTx/>
              <a:buSzTx/>
              <a:buFontTx/>
              <a:buNone/>
              <a:tabLst/>
              <a:defRPr/>
            </a:pPr>
            <a:r>
              <a:rPr lang="pt-PT" sz="1400" noProof="0" dirty="0"/>
              <a:t>Reveja os pontos-chave para as pessoas que ainda não estão familiarizadas com a terminologia. Mesmo nos grupos que se sentem bastante à vontade com os conceitos de </a:t>
            </a:r>
            <a:r>
              <a:rPr lang="pt-PT" sz="1400" i="1" noProof="0" dirty="0"/>
              <a:t>acompanhamento</a:t>
            </a:r>
            <a:r>
              <a:rPr lang="pt-PT" sz="1400" noProof="0" dirty="0"/>
              <a:t> e </a:t>
            </a:r>
            <a:r>
              <a:rPr lang="pt-PT" sz="1400" i="1" noProof="0" dirty="0"/>
              <a:t>avaliação</a:t>
            </a:r>
            <a:r>
              <a:rPr lang="pt-PT" sz="1400" noProof="0" dirty="0"/>
              <a:t>, muitos podem não saber exatamente o significado do termo </a:t>
            </a:r>
            <a:r>
              <a:rPr lang="pt-PT" sz="1400" i="1" noProof="0" dirty="0"/>
              <a:t>prestação de contas</a:t>
            </a:r>
            <a:r>
              <a:rPr lang="pt-PT" sz="1400" noProof="0" dirty="0"/>
              <a:t>. A confusão mais comum gira em torno da questão “prestação de contas, a quem?” Em muitos contextos, incluindo a Esfera, a prestação de contas geralmente significa a responsabilidade a assumir perante todas as partes intervenientes, desde doadores, trabalhadores e profissionais até às pessoas afetadas, e até à comunidade de acolhimento e outras autoridades e parceiros nacionais. A abordagem MEAL concentra-se principalmente na responsabilidade perante a população afetada e, por conseguinte, na grande importância do envolvimento da comunidade, no contributo direto para as decisões do programa e em mecanismos de feedback sólidos e proativos.</a:t>
            </a:r>
          </a:p>
          <a:p>
            <a:pPr marL="0" marR="0" lvl="0" indent="0" defTabSz="457200" eaLnBrk="1" fontAlgn="auto" latinLnBrk="0" hangingPunct="1">
              <a:lnSpc>
                <a:spcPct val="117999"/>
              </a:lnSpc>
              <a:spcBef>
                <a:spcPts val="0"/>
              </a:spcBef>
              <a:spcAft>
                <a:spcPts val="0"/>
              </a:spcAft>
              <a:buClrTx/>
              <a:buSzTx/>
              <a:buFontTx/>
              <a:buNone/>
              <a:tabLst/>
              <a:defRPr/>
            </a:pPr>
            <a:endParaRPr lang="en-GB" sz="1400" noProof="0" dirty="0"/>
          </a:p>
          <a:p>
            <a:r>
              <a:rPr lang="pt-PT" sz="1400" noProof="0" dirty="0">
                <a:effectLst/>
                <a:latin typeface="+mn-lt"/>
                <a:ea typeface="+mn-ea"/>
                <a:cs typeface="+mn-cs"/>
                <a:sym typeface="Helvetica Neue"/>
              </a:rPr>
              <a:t>Informe os participantes de que não existe uma definição setorial única de prestação de contas. O que se segue é a definição completa de prestação de contas utilizada pela Esfera. É resumida na forma de pontos no diapositivo, mas convém familiarizar-se com a definição completa (do glossário da Esfera).</a:t>
            </a:r>
          </a:p>
          <a:p>
            <a:r>
              <a:rPr lang="pt-PT" sz="1400" noProof="0" dirty="0">
                <a:effectLst/>
                <a:latin typeface="+mn-lt"/>
                <a:ea typeface="+mn-ea"/>
                <a:cs typeface="+mn-cs"/>
                <a:sym typeface="Helvetica Neue"/>
              </a:rPr>
              <a:t>“A Esfera entende a prestação de contas como a utilização responsável por parte dos organismos humanitários dos recursos colocados à sua disposição. Para o efeito, as agências devem</a:t>
            </a:r>
            <a:r>
              <a:rPr lang="en-GB" sz="1400" noProof="0" dirty="0">
                <a:effectLst/>
                <a:latin typeface="+mn-lt"/>
                <a:ea typeface="+mn-ea"/>
                <a:cs typeface="+mn-cs"/>
                <a:sym typeface="Helvetica Neue"/>
              </a:rPr>
              <a:t>: </a:t>
            </a:r>
          </a:p>
          <a:p>
            <a:r>
              <a:rPr lang="en-GB" sz="1400" noProof="0" dirty="0">
                <a:effectLst/>
                <a:latin typeface="+mn-lt"/>
                <a:ea typeface="+mn-ea"/>
                <a:cs typeface="+mn-cs"/>
                <a:sym typeface="Helvetica Neue"/>
              </a:rPr>
              <a:t>• </a:t>
            </a:r>
            <a:r>
              <a:rPr lang="pt-PT" sz="1400" noProof="0" dirty="0">
                <a:effectLst/>
                <a:latin typeface="+mn-lt"/>
                <a:ea typeface="+mn-ea"/>
                <a:cs typeface="+mn-cs"/>
                <a:sym typeface="Helvetica Neue"/>
              </a:rPr>
              <a:t>explicar de que forma os seus programas estão em conformidade com as melhores práticas e compromissos acordados em conjunto (por exemplo, normas baseadas em provas aceites em todo o setor), partilhando os resultados e as razões para agir e não agir num determinado contexto, de forma transparente; e</a:t>
            </a:r>
          </a:p>
          <a:p>
            <a:r>
              <a:rPr lang="en-GB" sz="1400" noProof="0" dirty="0">
                <a:effectLst/>
                <a:latin typeface="+mn-lt"/>
                <a:ea typeface="+mn-ea"/>
                <a:cs typeface="+mn-cs"/>
                <a:sym typeface="Helvetica Neue"/>
              </a:rPr>
              <a:t>• </a:t>
            </a:r>
            <a:r>
              <a:rPr lang="pt-PT" sz="1400" noProof="0" dirty="0">
                <a:effectLst/>
                <a:latin typeface="+mn-lt"/>
                <a:ea typeface="+mn-ea"/>
                <a:cs typeface="+mn-cs"/>
                <a:sym typeface="Helvetica Neue"/>
              </a:rPr>
              <a:t>envolver as partes intervenientes no seu trabalho. No que respeita às populações afetadas, isto significa ter em conta as suas necessidades, preocupações e capacidades em todas as fases da resposta humanitária, respeitando o seu direito a serem ouvidos e a serem envolvidos nas decisões que afetam as suas vidas e proporcionando-lhes os meios para contestar as decisões das agências”.</a:t>
            </a:r>
            <a:endParaRPr lang="en-GB" sz="1400" noProof="0" dirty="0">
              <a:effectLst/>
              <a:latin typeface="+mn-lt"/>
              <a:ea typeface="+mn-ea"/>
              <a:cs typeface="+mn-cs"/>
              <a:sym typeface="Helvetica Neue"/>
            </a:endParaRPr>
          </a:p>
        </p:txBody>
      </p:sp>
    </p:spTree>
    <p:extLst>
      <p:ext uri="{BB962C8B-B14F-4D97-AF65-F5344CB8AC3E}">
        <p14:creationId xmlns:p14="http://schemas.microsoft.com/office/powerpoint/2010/main" val="23054402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dirty="0"/>
              <a:t>Uma breve observação sobre o aspeto fundamental da prestação de contas e da Esfera. O n.º 9 do Código de Conduta clarifica esta questão. Se já abordou o Código de Conduta noutras sessões, utilize-o como um teste rápido para ver quem se lembra deste aspeto.</a:t>
            </a:r>
          </a:p>
        </p:txBody>
      </p:sp>
    </p:spTree>
    <p:extLst>
      <p:ext uri="{BB962C8B-B14F-4D97-AF65-F5344CB8AC3E}">
        <p14:creationId xmlns:p14="http://schemas.microsoft.com/office/powerpoint/2010/main" val="23116179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noProof="0" dirty="0"/>
              <a:t>Este diapositivo destaca uma questão importante sobre os mecanismos de feedback. Utilize a animação para dar aos participantes uma oportunidade de responder à pergunta em negrito. Depois de eles terem discutido e elaborado uma pequena lista de ideias, utilize a animação para apresentar os pontos que apoiam as suas respostas ou para preencher lacunas existentes nas mesmas, se necessário. Importa referir que o mecanismo a escolher para um determinado programa é muito contextual (dependendo de oportunidades tecnológicas/logísticas, condicionalismos financeiros, contexto cultural e educacional, o grupo-alvo, etc.).</a:t>
            </a:r>
            <a:endParaRPr lang="en-US" sz="1400" dirty="0"/>
          </a:p>
          <a:p>
            <a:endParaRPr lang="en-US" sz="1400" dirty="0"/>
          </a:p>
        </p:txBody>
      </p:sp>
    </p:spTree>
    <p:extLst>
      <p:ext uri="{BB962C8B-B14F-4D97-AF65-F5344CB8AC3E}">
        <p14:creationId xmlns:p14="http://schemas.microsoft.com/office/powerpoint/2010/main" val="38113795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noProof="0" dirty="0"/>
              <a:t>A aprendizagem requer tempo e esforço. São necessárias ações de aprendizagem programadas e orçamentadas para que as organizações possam colher ensinamentos úteis das suas próprias experiências e das dos seus colegas. Embora as ações tenham de ser agendadas e orçamentadas, não precisam de ser de grande dimensão ou caras. Poderá querer colocar as seguintes perguntas ao grupo, para promover o envolvimento:</a:t>
            </a:r>
          </a:p>
          <a:p>
            <a:r>
              <a:rPr lang="pt-PT" sz="1400" noProof="0" dirty="0"/>
              <a:t>Como devemos conceber as reuniões de equipa ou individuais para garantir que interiorizamos conceitos e agimos enquanto aprendemos? Como é que vamos aprendendo com a comunidade afetada? Como é que podemos converter esse conhecimento em aprendizagem e ação positiva?</a:t>
            </a:r>
            <a:endParaRPr lang="en-US" sz="1400" dirty="0"/>
          </a:p>
          <a:p>
            <a:pPr marL="0" marR="0" lvl="0" indent="0" defTabSz="457200" eaLnBrk="1" fontAlgn="auto" latinLnBrk="0" hangingPunct="1">
              <a:lnSpc>
                <a:spcPct val="117999"/>
              </a:lnSpc>
              <a:spcBef>
                <a:spcPts val="0"/>
              </a:spcBef>
              <a:spcAft>
                <a:spcPts val="0"/>
              </a:spcAft>
              <a:buClrTx/>
              <a:buSzTx/>
              <a:buFontTx/>
              <a:buNone/>
              <a:tabLst/>
              <a:defRPr/>
            </a:pPr>
            <a:endParaRPr lang="en-US" sz="1400" dirty="0"/>
          </a:p>
          <a:p>
            <a:endParaRPr lang="en-GB" sz="1400" noProof="0" dirty="0"/>
          </a:p>
        </p:txBody>
      </p:sp>
    </p:spTree>
    <p:extLst>
      <p:ext uri="{BB962C8B-B14F-4D97-AF65-F5344CB8AC3E}">
        <p14:creationId xmlns:p14="http://schemas.microsoft.com/office/powerpoint/2010/main" val="4912089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noProof="0" dirty="0"/>
              <a:t>As ações de aprendizagem podem ter uma vasta gama de formatos. Estes são apenas alguns deles. Pergunte aos participantes se fizeram estas ou outros tipos de ações de aprendizagem. Pergunte que tipos foram mais valiosos para eles – prossiga o acompanhamento com um “Porquê?”.</a:t>
            </a:r>
          </a:p>
          <a:p>
            <a:endParaRPr lang="pt-PT" sz="1400" noProof="0" dirty="0"/>
          </a:p>
          <a:p>
            <a:r>
              <a:rPr lang="pt-PT" sz="1400" noProof="0" dirty="0"/>
              <a:t>Note-se a distinção entre uma revisão pós-ação (</a:t>
            </a:r>
            <a:r>
              <a:rPr lang="pt-PT" sz="1400" noProof="0" dirty="0" err="1"/>
              <a:t>RAA</a:t>
            </a:r>
            <a:r>
              <a:rPr lang="pt-PT" sz="1400" noProof="0" dirty="0"/>
              <a:t>) e uma avaliação. A distinção mais simples é que as avaliações podem ocorrer durante uma atividade ou programa em curso e uma RAA é feita após a conclusão do programa. As avaliações podem ser utilizadas para alterar o curso de um programa, enquanto a RAA pode ser utilizada para reformular o programa seguinte (ou para iteração de um programa recorrente).</a:t>
            </a:r>
          </a:p>
        </p:txBody>
      </p:sp>
    </p:spTree>
    <p:extLst>
      <p:ext uri="{BB962C8B-B14F-4D97-AF65-F5344CB8AC3E}">
        <p14:creationId xmlns:p14="http://schemas.microsoft.com/office/powerpoint/2010/main" val="13685956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dirty="0"/>
              <a:t>Esta é a transição da explicação da MEAL para o Manual Esfera e para iniciativas mais amplas que apoiem uma abordagem MEAL. </a:t>
            </a:r>
            <a:r>
              <a:rPr lang="en-US" sz="1400" dirty="0"/>
              <a:t> </a:t>
            </a:r>
          </a:p>
        </p:txBody>
      </p:sp>
    </p:spTree>
    <p:extLst>
      <p:ext uri="{BB962C8B-B14F-4D97-AF65-F5344CB8AC3E}">
        <p14:creationId xmlns:p14="http://schemas.microsoft.com/office/powerpoint/2010/main" val="2273970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a:t>
            </a:r>
            <a:r>
              <a:rPr lang="en-US" sz="1400" dirty="0" err="1"/>
              <a:t>NdT</a:t>
            </a:r>
            <a:r>
              <a:rPr lang="en-US" sz="1400" dirty="0"/>
              <a:t>: </a:t>
            </a:r>
            <a:r>
              <a:rPr lang="en-US" sz="1400" dirty="0" err="1"/>
              <a:t>Aprender</a:t>
            </a:r>
            <a:r>
              <a:rPr lang="en-US" sz="1400" dirty="0"/>
              <a:t> – </a:t>
            </a:r>
            <a:r>
              <a:rPr lang="en-US" sz="1400" dirty="0" err="1"/>
              <a:t>Agir</a:t>
            </a:r>
            <a:r>
              <a:rPr lang="en-US" sz="1400" dirty="0"/>
              <a:t> – </a:t>
            </a:r>
            <a:r>
              <a:rPr lang="en-US" sz="1400" dirty="0" err="1"/>
              <a:t>Interligar</a:t>
            </a:r>
            <a:r>
              <a:rPr lang="en-US" sz="1400" dirty="0"/>
              <a:t> ]</a:t>
            </a:r>
          </a:p>
          <a:p>
            <a:endParaRPr lang="en-US" sz="1400" dirty="0"/>
          </a:p>
          <a:p>
            <a:r>
              <a:rPr lang="pt-PT" sz="1400" dirty="0"/>
              <a:t>A Esfera baseia-se nos objetivos de aprendizagem e de divulgação de experiências. O Manual Esfera é o resultado desse processo. A adesão a este tipo de redes e a partilha nelas existente é uma forma de aplicar a abordagem MEAL a um nível individual ou organizacional. Importa referir que, em apoio ao objetivo “Aprender” da Esfera, o próximo exercício em pequenos grupos ligará o conteúdo do Manual Esfera à MEAL, identificando orientações específicas da Esfera que apoiam cada aspeto da MEAL.</a:t>
            </a:r>
            <a:endParaRPr lang="en-US" sz="1400" dirty="0"/>
          </a:p>
        </p:txBody>
      </p:sp>
    </p:spTree>
    <p:extLst>
      <p:ext uri="{BB962C8B-B14F-4D97-AF65-F5344CB8AC3E}">
        <p14:creationId xmlns:p14="http://schemas.microsoft.com/office/powerpoint/2010/main" val="1354569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dirty="0"/>
              <a:t>Explique as regras. Este é um exercício em pequenos grupos, para quatro grupos. Cada grupo deve ter acesso a um "</a:t>
            </a:r>
            <a:r>
              <a:rPr lang="pt-PT" sz="1400" dirty="0" err="1"/>
              <a:t>flip</a:t>
            </a:r>
            <a:r>
              <a:rPr lang="pt-PT" sz="1400" dirty="0"/>
              <a:t> </a:t>
            </a:r>
            <a:r>
              <a:rPr lang="pt-PT" sz="1400" dirty="0" err="1"/>
              <a:t>chart</a:t>
            </a:r>
            <a:r>
              <a:rPr lang="pt-PT" sz="1400" dirty="0"/>
              <a:t>" ou quadro branco. Leia as instruções do diapositivo e deixe o diapositivo visível enquanto os grupos estão a trabalhar.</a:t>
            </a:r>
          </a:p>
          <a:p>
            <a:endParaRPr lang="pt-PT" sz="1400" dirty="0"/>
          </a:p>
          <a:p>
            <a:r>
              <a:rPr lang="pt-PT" sz="1400" dirty="0"/>
              <a:t>Se estiver a aconselhar os participantes a utilizar o Manual interativo (</a:t>
            </a:r>
            <a:r>
              <a:rPr lang="pt-PT" sz="1400" dirty="0" err="1"/>
              <a:t>handbook.spherestandards.org</a:t>
            </a:r>
            <a:r>
              <a:rPr lang="pt-PT" sz="1400" dirty="0"/>
              <a:t>) e eles não o tiverem utilizado antes, pode valer a pena demonstrar como realizar uma pesquisa.</a:t>
            </a:r>
          </a:p>
          <a:p>
            <a:endParaRPr lang="en-US" sz="1400" dirty="0"/>
          </a:p>
          <a:p>
            <a:r>
              <a:rPr lang="pt-PT" sz="1400" dirty="0"/>
              <a:t>Atribua a cada um dos quatro grupos um aspeto diferente da abordagem </a:t>
            </a:r>
            <a:r>
              <a:rPr lang="pt-PT" sz="1400" dirty="0" err="1"/>
              <a:t>MEAL</a:t>
            </a:r>
            <a:r>
              <a:rPr lang="pt-PT" sz="1400" dirty="0"/>
              <a:t>:</a:t>
            </a:r>
          </a:p>
          <a:p>
            <a:r>
              <a:rPr lang="pt-PT" sz="1400" dirty="0"/>
              <a:t>Grupo 1 - acompanhamento</a:t>
            </a:r>
          </a:p>
          <a:p>
            <a:r>
              <a:rPr lang="pt-PT" sz="1400" dirty="0"/>
              <a:t>Grupo 2 - avaliação</a:t>
            </a:r>
          </a:p>
          <a:p>
            <a:r>
              <a:rPr lang="pt-PT" sz="1400" dirty="0"/>
              <a:t>Grupo 3 - prestação de contas</a:t>
            </a:r>
          </a:p>
          <a:p>
            <a:r>
              <a:rPr lang="pt-PT" sz="1400" dirty="0"/>
              <a:t>Grupo 4 - aprendizagem</a:t>
            </a:r>
          </a:p>
        </p:txBody>
      </p:sp>
    </p:spTree>
    <p:extLst>
      <p:ext uri="{BB962C8B-B14F-4D97-AF65-F5344CB8AC3E}">
        <p14:creationId xmlns:p14="http://schemas.microsoft.com/office/powerpoint/2010/main" val="26829095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dirty="0"/>
              <a:t>Depois de cada grupo ter concluído a sua tarefa, promova um debate utilizando as animações do diapositivo e revelando cada nova pergunta a ser respondida por um representante do grupo ao qual o tema referenciado foi atribuído.</a:t>
            </a:r>
          </a:p>
          <a:p>
            <a:endParaRPr lang="pt-PT" sz="1400" dirty="0"/>
          </a:p>
          <a:p>
            <a:r>
              <a:rPr lang="pt-PT" sz="1400" dirty="0"/>
              <a:t>Consulte o ficheiro separado </a:t>
            </a:r>
            <a:r>
              <a:rPr lang="pt-PT" sz="1400" b="1" dirty="0"/>
              <a:t>STP 14 </a:t>
            </a:r>
            <a:r>
              <a:rPr lang="en-US" sz="1400" b="1" dirty="0"/>
              <a:t>Sphere and MEAL References.docx (</a:t>
            </a:r>
            <a:r>
              <a:rPr lang="pt-PT" sz="1400" b="1" dirty="0"/>
              <a:t>A Esfera e Referências MEAL)</a:t>
            </a:r>
            <a:r>
              <a:rPr lang="pt-PT" sz="1400" dirty="0"/>
              <a:t>, para respostas exemplificativas, com citações da Esfera para cada um. Pode imprimir o ficheiro e distribui-lo como um folheto, ou pode imprimi-lo para si próprio como uma referência rápida, para facilitar e apoiar as respostas dos grupos.</a:t>
            </a:r>
          </a:p>
          <a:p>
            <a:endParaRPr lang="pt-PT" sz="1400" dirty="0"/>
          </a:p>
          <a:p>
            <a:r>
              <a:rPr lang="pt-PT" sz="1400" dirty="0"/>
              <a:t>Inicie a última pergunta, pedindo para realizar uma votação de braço no ar e depois debatam o “porquê” em plenário.</a:t>
            </a:r>
          </a:p>
        </p:txBody>
      </p:sp>
    </p:spTree>
    <p:extLst>
      <p:ext uri="{BB962C8B-B14F-4D97-AF65-F5344CB8AC3E}">
        <p14:creationId xmlns:p14="http://schemas.microsoft.com/office/powerpoint/2010/main" val="5717762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noProof="0" dirty="0"/>
              <a:t>Apresente os objetivos de aprendizagem. </a:t>
            </a:r>
          </a:p>
          <a:p>
            <a:endParaRPr lang="en-US" sz="1400" dirty="0"/>
          </a:p>
        </p:txBody>
      </p:sp>
    </p:spTree>
    <p:extLst>
      <p:ext uri="{BB962C8B-B14F-4D97-AF65-F5344CB8AC3E}">
        <p14:creationId xmlns:p14="http://schemas.microsoft.com/office/powerpoint/2010/main" val="33524216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noProof="0" dirty="0"/>
              <a:t>No seguimento da discussão anterior sobre as razões pelas quais as organizações adotam ou não políticas MEAL, promova um breve debate sobre a forma como as organizações podem superar a inércia de apenas</a:t>
            </a:r>
            <a:r>
              <a:rPr lang="pt-PT" sz="1100" b="0" i="0" dirty="0">
                <a:solidFill>
                  <a:srgbClr val="4D5156"/>
                </a:solidFill>
                <a:effectLst/>
                <a:latin typeface="arial" panose="020B0604020202020204" pitchFamily="34" charset="0"/>
              </a:rPr>
              <a:t> “continuar a agir como habitualmente”</a:t>
            </a:r>
            <a:r>
              <a:rPr lang="pt-PT" sz="1400" noProof="0" dirty="0"/>
              <a:t>. Cada ponto do diapositivo é formulado como uma pergunta - peça aos participantes que respondam a cada uma delas da sua própria perspetiva. </a:t>
            </a:r>
          </a:p>
          <a:p>
            <a:endParaRPr lang="pt-PT" sz="1400" noProof="0" dirty="0"/>
          </a:p>
          <a:p>
            <a:r>
              <a:rPr lang="pt-PT" sz="1400" noProof="0" dirty="0"/>
              <a:t>Relembre aos participantes que a MEAL se liga novamente à Norma Humanitária Essencial, reportando-se nomeadamente aos compromissos 4 e 5:</a:t>
            </a:r>
          </a:p>
          <a:p>
            <a:r>
              <a:rPr lang="pt-PT" sz="1400" b="1" noProof="0" dirty="0"/>
              <a:t>Compromisso 4</a:t>
            </a:r>
            <a:r>
              <a:rPr lang="pt-PT" sz="1400" noProof="0" dirty="0"/>
              <a:t>: A resposta humanitária é baseada na comunicação, participação e feedback. </a:t>
            </a:r>
          </a:p>
          <a:p>
            <a:r>
              <a:rPr lang="pt-PT" sz="1400" b="1" noProof="0" dirty="0"/>
              <a:t>Compromisso 5</a:t>
            </a:r>
            <a:r>
              <a:rPr lang="pt-PT" sz="1400" noProof="0" dirty="0"/>
              <a:t>: As reclamações são acolhidas e consideradas</a:t>
            </a:r>
          </a:p>
        </p:txBody>
      </p:sp>
    </p:spTree>
    <p:extLst>
      <p:ext uri="{BB962C8B-B14F-4D97-AF65-F5344CB8AC3E}">
        <p14:creationId xmlns:p14="http://schemas.microsoft.com/office/powerpoint/2010/main" val="28177383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noProof="0" dirty="0"/>
              <a:t>Este diapositivo aborda os diferentes níveis de formalidade ou de mudança estrutural que as organizações podem escolher ao adotarem uma abordagem MEAL. O diapositivo mostra primeiro as disposições mais formais da política </a:t>
            </a:r>
            <a:r>
              <a:rPr lang="pt-PT" sz="1400" noProof="0" dirty="0" err="1"/>
              <a:t>MEAL</a:t>
            </a:r>
            <a:r>
              <a:rPr lang="pt-PT" sz="1400" noProof="0" dirty="0"/>
              <a:t> (topo da lista) e prossegue para métodos menos formais na parte inferior da lista. </a:t>
            </a:r>
          </a:p>
          <a:p>
            <a:endParaRPr lang="pt-PT" sz="1400" noProof="0" dirty="0"/>
          </a:p>
          <a:p>
            <a:r>
              <a:rPr lang="pt-PT" sz="1400" noProof="0" dirty="0"/>
              <a:t>Mais uma vez, questione o grupo acerca do seu nível de compromisso organizacional com a MEAL, pedindo às pessoas que tenham departamentos ou responsáveis dedicados à MEAL formalmente designados que levantem a mão. </a:t>
            </a:r>
            <a:r>
              <a:rPr lang="pt-PT" sz="1100" b="0" i="0" dirty="0">
                <a:solidFill>
                  <a:srgbClr val="0C0C0C"/>
                </a:solidFill>
                <a:effectLst/>
                <a:latin typeface="Arial" panose="020B0604020202020204" pitchFamily="34" charset="0"/>
              </a:rPr>
              <a:t>Em</a:t>
            </a:r>
            <a:r>
              <a:rPr lang="pt-PT" sz="1100" b="0" i="0" dirty="0">
                <a:solidFill>
                  <a:srgbClr val="181818"/>
                </a:solidFill>
                <a:effectLst/>
                <a:latin typeface="Arial" panose="020B0604020202020204" pitchFamily="34" charset="0"/>
              </a:rPr>
              <a:t> caso d</a:t>
            </a:r>
            <a:r>
              <a:rPr lang="pt-PT" sz="1100" b="0" i="0" dirty="0">
                <a:solidFill>
                  <a:srgbClr val="0C0C0C"/>
                </a:solidFill>
                <a:effectLst/>
                <a:latin typeface="Arial" panose="020B0604020202020204" pitchFamily="34" charset="0"/>
              </a:rPr>
              <a:t>e resposta p</a:t>
            </a:r>
            <a:r>
              <a:rPr lang="pt-PT" sz="1100" b="0" i="0" dirty="0">
                <a:solidFill>
                  <a:srgbClr val="181818"/>
                </a:solidFill>
                <a:effectLst/>
                <a:latin typeface="Arial" panose="020B0604020202020204" pitchFamily="34" charset="0"/>
              </a:rPr>
              <a:t>osi</a:t>
            </a:r>
            <a:r>
              <a:rPr lang="pt-PT" sz="1100" b="0" i="0" dirty="0">
                <a:solidFill>
                  <a:srgbClr val="242424"/>
                </a:solidFill>
                <a:effectLst/>
                <a:latin typeface="Arial" panose="020B0604020202020204" pitchFamily="34" charset="0"/>
              </a:rPr>
              <a:t>tiva</a:t>
            </a:r>
            <a:r>
              <a:rPr lang="pt-PT" sz="1400" noProof="0" dirty="0"/>
              <a:t>, prossiga e pergunte sobre o cargo e a verdadeira função quotidiana desses departamentos ou responsáveis.</a:t>
            </a:r>
          </a:p>
          <a:p>
            <a:endParaRPr lang="pt-PT" sz="1400" noProof="0" dirty="0"/>
          </a:p>
          <a:p>
            <a:r>
              <a:rPr lang="pt-PT" sz="1400" noProof="0" dirty="0"/>
              <a:t>Nota: na ausência de uma abordagem formal da </a:t>
            </a:r>
            <a:r>
              <a:rPr lang="pt-PT" sz="1400" noProof="0" dirty="0" err="1"/>
              <a:t>MEAL</a:t>
            </a:r>
            <a:r>
              <a:rPr lang="pt-PT" sz="1400" noProof="0" dirty="0"/>
              <a:t>, a divulgação da Esfera na sua organização poderia ser um passo útil no sentido de criar uma. Relembre aos participantes o breve curso de e-learning intitulado “Como ser um Campeão Esfera”, que oferece orientações para o fazer. (Folheto: </a:t>
            </a:r>
            <a:r>
              <a:rPr lang="pt-PT" sz="1400" b="1" noProof="0" dirty="0"/>
              <a:t>STP 19 </a:t>
            </a:r>
            <a:r>
              <a:rPr lang="fr-FR" sz="1400" b="1" noProof="0" dirty="0" err="1"/>
              <a:t>Sphere</a:t>
            </a:r>
            <a:r>
              <a:rPr lang="fr-FR" sz="1400" b="1" noProof="0" dirty="0"/>
              <a:t> Champion flyer.pdf (</a:t>
            </a:r>
            <a:r>
              <a:rPr lang="pt-PT" sz="1400" b="1" noProof="0" dirty="0"/>
              <a:t>Folheto Campeão Esfera)</a:t>
            </a:r>
            <a:r>
              <a:rPr lang="pt-PT" sz="1400" noProof="0" dirty="0"/>
              <a:t>)</a:t>
            </a:r>
          </a:p>
        </p:txBody>
      </p:sp>
    </p:spTree>
    <p:extLst>
      <p:ext uri="{BB962C8B-B14F-4D97-AF65-F5344CB8AC3E}">
        <p14:creationId xmlns:p14="http://schemas.microsoft.com/office/powerpoint/2010/main" val="22334191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noProof="0" dirty="0"/>
              <a:t>[</a:t>
            </a:r>
            <a:r>
              <a:rPr lang="pt-PT" sz="1400" noProof="0" dirty="0" err="1"/>
              <a:t>NdT</a:t>
            </a:r>
            <a:r>
              <a:rPr lang="pt-PT" sz="1400" noProof="0" dirty="0"/>
              <a:t>: Tradução dos títulos:</a:t>
            </a:r>
          </a:p>
          <a:p>
            <a:r>
              <a:rPr lang="pt-PT" sz="1400" b="1" noProof="0" dirty="0"/>
              <a:t>- Avaliação de Impacto Participativa: Um Guia de Projeto</a:t>
            </a:r>
            <a:endParaRPr lang="pt-PT" sz="1400" noProof="0" dirty="0"/>
          </a:p>
          <a:p>
            <a:r>
              <a:rPr lang="pt-PT" sz="1400" b="1" noProof="0" dirty="0"/>
              <a:t>- Construção de um Quadro de Aprendizagem e Desenvolvimento Organizacional: Um Guia para as </a:t>
            </a:r>
            <a:r>
              <a:rPr lang="pt-PT" sz="1400" b="1" noProof="0" dirty="0" err="1"/>
              <a:t>ONGs</a:t>
            </a:r>
            <a:endParaRPr lang="pt-PT" sz="1400" noProof="0" dirty="0"/>
          </a:p>
          <a:p>
            <a:r>
              <a:rPr lang="pt-PT" sz="1400" b="1" noProof="0" dirty="0"/>
              <a:t>- Utilizar a Avaliação para uma Mudança: </a:t>
            </a:r>
            <a:r>
              <a:rPr lang="pt-PT" sz="1100" b="1" i="0" noProof="0" dirty="0">
                <a:solidFill>
                  <a:srgbClr val="000000"/>
                </a:solidFill>
                <a:effectLst/>
                <a:latin typeface="Arial" panose="020B0604020202020204" pitchFamily="34" charset="0"/>
              </a:rPr>
              <a:t>Contributos</a:t>
            </a:r>
            <a:r>
              <a:rPr lang="pt-PT" sz="1100" b="1" i="0" dirty="0">
                <a:solidFill>
                  <a:srgbClr val="0C0C0C"/>
                </a:solidFill>
                <a:effectLst/>
                <a:latin typeface="Arial" panose="020B0604020202020204" pitchFamily="34" charset="0"/>
              </a:rPr>
              <a:t> de Profissionais Humanitários</a:t>
            </a:r>
            <a:endParaRPr lang="pt-PT" sz="1400" b="1" noProof="0" dirty="0"/>
          </a:p>
          <a:p>
            <a:r>
              <a:rPr lang="pt-PT" sz="1400" b="1" noProof="0" dirty="0"/>
              <a:t>- Acompanhamento e Avaliação para a Prestação de Contas e Aprendizagem (MEAL) Para Investigadores no Meio da Carreira</a:t>
            </a:r>
          </a:p>
          <a:p>
            <a:r>
              <a:rPr lang="pt-PT" sz="1400" b="1" noProof="0" dirty="0"/>
              <a:t>- Um Guia Rápido de Acompanhamento, Avaliação, Prestação de Contas e Aprendizagem em Contextos Delicados</a:t>
            </a:r>
          </a:p>
          <a:p>
            <a:r>
              <a:rPr lang="pt-PT" sz="1400" b="1" noProof="0" dirty="0"/>
              <a:t>- Acompanhamento, Avaliação, Prestação de Contas e Aprendizagem em Emergências: um pacote de recursos para uma </a:t>
            </a:r>
            <a:r>
              <a:rPr lang="pt-PT" sz="1400" b="1" noProof="0" dirty="0" err="1"/>
              <a:t>MEAL</a:t>
            </a:r>
            <a:r>
              <a:rPr lang="pt-PT" sz="1400" b="1" noProof="0" dirty="0"/>
              <a:t> simples e forte]</a:t>
            </a:r>
            <a:endParaRPr lang="pt-PT" sz="1400" noProof="0" dirty="0"/>
          </a:p>
          <a:p>
            <a:endParaRPr lang="pt-PT" sz="1400" noProof="0" dirty="0"/>
          </a:p>
          <a:p>
            <a:r>
              <a:rPr lang="pt-PT" sz="1400" noProof="0" dirty="0"/>
              <a:t>Este é o início do encerramento desta sessão. Explique que existem muitos programas de formação formais, muitos programas específicos em termos organizacionais e muitos abertos a todos, sem qualquer custo. Para os interessados, há inúmeros bons exemplos disponíveis para estudo e download gratuito. Esta lista enumera alguns deles. </a:t>
            </a:r>
          </a:p>
          <a:p>
            <a:endParaRPr lang="pt-PT" sz="1400" noProof="0" dirty="0"/>
          </a:p>
          <a:p>
            <a:r>
              <a:rPr lang="pt-PT" sz="1400" noProof="0" dirty="0"/>
              <a:t>Durante a preparação desta sessão, é altamente aconselhável que o facilitador (promotor) descarregue e reveja estes recursos (e outros da sua própria organização, por exemplo) para ver algumas das diferenças de ênfase entre eles. </a:t>
            </a:r>
          </a:p>
          <a:p>
            <a:endParaRPr lang="pt-PT" sz="1400" noProof="0" dirty="0"/>
          </a:p>
          <a:p>
            <a:r>
              <a:rPr lang="pt-PT" sz="1400" noProof="0" dirty="0"/>
              <a:t>Os recursos adicionais que não couberam no diapositivo incluem:</a:t>
            </a:r>
          </a:p>
          <a:p>
            <a:pPr marL="342900" indent="-342900">
              <a:buFont typeface="Arial" panose="020B0604020202020204" pitchFamily="34" charset="0"/>
              <a:buChar char="•"/>
            </a:pPr>
            <a:r>
              <a:rPr lang="pt-PT" sz="1400" noProof="0" dirty="0"/>
              <a:t>O documento da </a:t>
            </a:r>
            <a:r>
              <a:rPr lang="pt-PT" sz="1400" noProof="0" dirty="0" err="1"/>
              <a:t>ALNAP</a:t>
            </a:r>
            <a:r>
              <a:rPr lang="pt-PT" sz="1400" noProof="0" dirty="0"/>
              <a:t> sobre a avaliação encontrada: https://www.alnap.org/help-library/evaluation-of-humanitarian-action-guide</a:t>
            </a:r>
          </a:p>
          <a:p>
            <a:pPr marL="342900" indent="-342900">
              <a:buFont typeface="Arial" panose="020B0604020202020204" pitchFamily="34" charset="0"/>
              <a:buChar char="•"/>
            </a:pPr>
            <a:r>
              <a:rPr lang="pt-PT" sz="1400" noProof="0" dirty="0"/>
              <a:t>O Guia da IFRC, que é bastante antigo, mas muito bom! http://www.ifrc.org/Global/Publications/monitoring/IFRC-ME-Guide-8-2011.pdf</a:t>
            </a:r>
          </a:p>
          <a:p>
            <a:endParaRPr lang="pt-PT" sz="1400" noProof="0" dirty="0"/>
          </a:p>
        </p:txBody>
      </p:sp>
    </p:spTree>
    <p:extLst>
      <p:ext uri="{BB962C8B-B14F-4D97-AF65-F5344CB8AC3E}">
        <p14:creationId xmlns:p14="http://schemas.microsoft.com/office/powerpoint/2010/main" val="35725725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dirty="0"/>
              <a:t>Entre as várias referências e ferramentas de apoio para a MEAL, a ALNAP deve ser destacada como uma organização/um </a:t>
            </a:r>
            <a:r>
              <a:rPr lang="pt-PT" sz="1400" i="1" dirty="0"/>
              <a:t>site</a:t>
            </a:r>
            <a:r>
              <a:rPr lang="pt-PT" sz="1400" dirty="0"/>
              <a:t> particularmente útil e construtivo. Promove uma ampla partilha de informações relativas à avaliação e tem estado na vanguarda das iniciativas de avaliação e aprendizagem durante décadas.</a:t>
            </a:r>
          </a:p>
          <a:p>
            <a:endParaRPr lang="pt-PT" sz="1400" dirty="0"/>
          </a:p>
          <a:p>
            <a:r>
              <a:rPr lang="pt-PT" sz="1400" dirty="0"/>
              <a:t>Tal como a Esfera, a ALNAP foi criada em </a:t>
            </a:r>
            <a:r>
              <a:rPr lang="pt-PT" sz="1400" b="1" dirty="0"/>
              <a:t>1997,</a:t>
            </a:r>
            <a:r>
              <a:rPr lang="pt-PT" sz="1400" dirty="0"/>
              <a:t> na sequência da Avaliação Conjunta multidisciplinar da Ajuda de Emergência ao Ruanda (JEEAR). A </a:t>
            </a:r>
            <a:r>
              <a:rPr lang="pt-PT" sz="1400" dirty="0" err="1"/>
              <a:t>ALNAP</a:t>
            </a:r>
            <a:r>
              <a:rPr lang="pt-PT" sz="1400" dirty="0"/>
              <a:t> continua a proporcionar ao setor humanitário um fórum para abordar questões de prestação de contas e aprendizagem, bem como investigação e análise dos desafios comuns que o setor humanitário enfrenta.</a:t>
            </a:r>
          </a:p>
          <a:p>
            <a:endParaRPr lang="pt-PT" sz="1400" dirty="0"/>
          </a:p>
          <a:p>
            <a:r>
              <a:rPr lang="pt-PT" sz="1400" dirty="0"/>
              <a:t>Incentive todos a visitar o </a:t>
            </a:r>
            <a:r>
              <a:rPr lang="pt-PT" sz="1400" i="1" dirty="0"/>
              <a:t>site</a:t>
            </a:r>
            <a:r>
              <a:rPr lang="pt-PT" sz="1400" dirty="0"/>
              <a:t> e descobrir o que este tem para oferecer.</a:t>
            </a:r>
          </a:p>
        </p:txBody>
      </p:sp>
    </p:spTree>
    <p:extLst>
      <p:ext uri="{BB962C8B-B14F-4D97-AF65-F5344CB8AC3E}">
        <p14:creationId xmlns:p14="http://schemas.microsoft.com/office/powerpoint/2010/main" val="36920000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dirty="0"/>
              <a:t>Este é o resumo final e revisão das mensagens-chave. Apresente-as, juntamente com outras questões-chave levantadas no debate promovido durante a sua sessão.</a:t>
            </a:r>
            <a:endParaRPr lang="en-US" sz="1400" dirty="0"/>
          </a:p>
        </p:txBody>
      </p:sp>
    </p:spTree>
    <p:extLst>
      <p:ext uri="{BB962C8B-B14F-4D97-AF65-F5344CB8AC3E}">
        <p14:creationId xmlns:p14="http://schemas.microsoft.com/office/powerpoint/2010/main" val="18762149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noProof="0" dirty="0"/>
              <a:t>Agradeça a todos e desafie os participantes a continuar a aprender!</a:t>
            </a:r>
          </a:p>
        </p:txBody>
      </p:sp>
    </p:spTree>
    <p:extLst>
      <p:ext uri="{BB962C8B-B14F-4D97-AF65-F5344CB8AC3E}">
        <p14:creationId xmlns:p14="http://schemas.microsoft.com/office/powerpoint/2010/main" val="14366017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noProof="0" dirty="0"/>
              <a:t>Esta é uma nota importante para esta sessão. Muitas </a:t>
            </a:r>
            <a:r>
              <a:rPr lang="pt-PT" sz="1400" noProof="0" dirty="0" err="1"/>
              <a:t>ONGs</a:t>
            </a:r>
            <a:r>
              <a:rPr lang="pt-PT" sz="1400" noProof="0" dirty="0"/>
              <a:t> e outras organizações adotaram programas e políticas formais MEAL e estão a instituir protocolos MEAL nas suas próprias estruturas institucionais. Embora os conceitos sejam semelhantes, as aplicações da abordagem </a:t>
            </a:r>
            <a:r>
              <a:rPr lang="pt-PT" sz="1400" noProof="0" dirty="0" err="1"/>
              <a:t>MEAL</a:t>
            </a:r>
            <a:r>
              <a:rPr lang="pt-PT" sz="1400" noProof="0" dirty="0"/>
              <a:t> variam. Cada instituição acrescenta significados específicos e componentes detalhados da abordagem </a:t>
            </a:r>
            <a:r>
              <a:rPr lang="pt-PT" sz="1400" noProof="0" dirty="0" err="1"/>
              <a:t>MEAL</a:t>
            </a:r>
            <a:r>
              <a:rPr lang="pt-PT" sz="1400" noProof="0" dirty="0"/>
              <a:t> que podem diferir de outras formações sobre este tópico, bem como desta apresentação geral.</a:t>
            </a:r>
          </a:p>
          <a:p>
            <a:endParaRPr lang="pt-PT" sz="1400" noProof="0" dirty="0"/>
          </a:p>
          <a:p>
            <a:r>
              <a:rPr lang="pt-PT" sz="1400" noProof="0" dirty="0"/>
              <a:t>A abordagem adotada nesta sessão é geral e básica, e deve aplicar-se a todos - mesmo àqueles com políticas </a:t>
            </a:r>
            <a:r>
              <a:rPr lang="pt-PT" sz="1400" noProof="0" dirty="0" err="1"/>
              <a:t>MEAL</a:t>
            </a:r>
            <a:r>
              <a:rPr lang="pt-PT" sz="1400" noProof="0" dirty="0"/>
              <a:t> muito desenvolvidas. A sessão ilustra ainda onde é que a Esfera pode ajudar na realização da abordagem MEAL ao trabalho humanitário.</a:t>
            </a:r>
          </a:p>
        </p:txBody>
      </p:sp>
    </p:spTree>
    <p:extLst>
      <p:ext uri="{BB962C8B-B14F-4D97-AF65-F5344CB8AC3E}">
        <p14:creationId xmlns:p14="http://schemas.microsoft.com/office/powerpoint/2010/main" val="17885845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b="0" noProof="0" dirty="0"/>
              <a:t>[</a:t>
            </a:r>
            <a:r>
              <a:rPr lang="pt-PT" sz="1400" b="0" noProof="0" dirty="0" err="1"/>
              <a:t>NdT</a:t>
            </a:r>
            <a:r>
              <a:rPr lang="pt-PT" sz="1400" b="0" noProof="0" dirty="0"/>
              <a:t>: Tradução dos títulos:</a:t>
            </a:r>
          </a:p>
          <a:p>
            <a:r>
              <a:rPr lang="pt-PT" sz="1400" b="1" noProof="0" dirty="0">
                <a:solidFill>
                  <a:srgbClr val="000000"/>
                </a:solidFill>
              </a:rPr>
              <a:t>- Acompanhamento e Avaliação para a Prestação de Contas e Aprendizagem (MEAL) para Investigadores no Meio da Carreira;</a:t>
            </a:r>
          </a:p>
          <a:p>
            <a:r>
              <a:rPr lang="pt-PT" sz="1400" b="1" noProof="0" dirty="0">
                <a:solidFill>
                  <a:srgbClr val="000000"/>
                </a:solidFill>
              </a:rPr>
              <a:t>- Um Guia Rápido de Acompanhamento</a:t>
            </a:r>
            <a:r>
              <a:rPr lang="pt-PT" sz="1400" b="1" dirty="0">
                <a:solidFill>
                  <a:srgbClr val="000000"/>
                </a:solidFill>
              </a:rPr>
              <a:t>,</a:t>
            </a:r>
            <a:r>
              <a:rPr lang="pt-PT" sz="1400" b="1" noProof="0" dirty="0">
                <a:solidFill>
                  <a:srgbClr val="000000"/>
                </a:solidFill>
              </a:rPr>
              <a:t> Avaliação</a:t>
            </a:r>
            <a:r>
              <a:rPr lang="pt-PT" sz="1400" b="1" dirty="0">
                <a:solidFill>
                  <a:srgbClr val="000000"/>
                </a:solidFill>
              </a:rPr>
              <a:t>, </a:t>
            </a:r>
            <a:r>
              <a:rPr lang="pt-PT" sz="1400" b="1" noProof="0" dirty="0">
                <a:solidFill>
                  <a:srgbClr val="000000"/>
                </a:solidFill>
              </a:rPr>
              <a:t>Prestação de Contas e Aprendizagem em Contextos Delicados;</a:t>
            </a:r>
          </a:p>
          <a:p>
            <a:r>
              <a:rPr lang="pt-PT" sz="1400" b="1" noProof="0" dirty="0">
                <a:solidFill>
                  <a:srgbClr val="000000"/>
                </a:solidFill>
              </a:rPr>
              <a:t>- Acompanhamento</a:t>
            </a:r>
            <a:r>
              <a:rPr lang="pt-PT" sz="1400" b="1" dirty="0">
                <a:solidFill>
                  <a:srgbClr val="000000"/>
                </a:solidFill>
              </a:rPr>
              <a:t>,</a:t>
            </a:r>
            <a:r>
              <a:rPr lang="pt-PT" sz="1400" b="1" noProof="0" dirty="0">
                <a:solidFill>
                  <a:srgbClr val="000000"/>
                </a:solidFill>
              </a:rPr>
              <a:t> Avaliação</a:t>
            </a:r>
            <a:r>
              <a:rPr lang="pt-PT" sz="1400" b="1" dirty="0">
                <a:solidFill>
                  <a:srgbClr val="000000"/>
                </a:solidFill>
              </a:rPr>
              <a:t>, </a:t>
            </a:r>
            <a:r>
              <a:rPr lang="pt-PT" sz="1400" b="1" noProof="0" dirty="0">
                <a:solidFill>
                  <a:srgbClr val="000000"/>
                </a:solidFill>
              </a:rPr>
              <a:t>Prestação de Contas e Aprendizagem (MEAL)</a:t>
            </a:r>
          </a:p>
          <a:p>
            <a:r>
              <a:rPr lang="pt-PT" sz="1400" b="1" noProof="0" dirty="0">
                <a:solidFill>
                  <a:srgbClr val="000000"/>
                </a:solidFill>
              </a:rPr>
              <a:t>- Acompanhamento</a:t>
            </a:r>
            <a:r>
              <a:rPr lang="pt-PT" sz="1400" b="1" dirty="0">
                <a:solidFill>
                  <a:srgbClr val="000000"/>
                </a:solidFill>
              </a:rPr>
              <a:t>,</a:t>
            </a:r>
            <a:r>
              <a:rPr lang="pt-PT" sz="1400" b="1" noProof="0" dirty="0">
                <a:solidFill>
                  <a:srgbClr val="000000"/>
                </a:solidFill>
              </a:rPr>
              <a:t> Avaliação</a:t>
            </a:r>
            <a:r>
              <a:rPr lang="pt-PT" sz="1400" b="1" dirty="0">
                <a:solidFill>
                  <a:srgbClr val="000000"/>
                </a:solidFill>
              </a:rPr>
              <a:t>, </a:t>
            </a:r>
            <a:r>
              <a:rPr lang="pt-PT" sz="1400" b="1" noProof="0" dirty="0">
                <a:solidFill>
                  <a:srgbClr val="000000"/>
                </a:solidFill>
              </a:rPr>
              <a:t>Prestação de Contas e Aprendizagem em Emergências: Um pacote de recursos para uma </a:t>
            </a:r>
            <a:r>
              <a:rPr lang="pt-PT" sz="1400" b="1" noProof="0" dirty="0" err="1">
                <a:solidFill>
                  <a:srgbClr val="000000"/>
                </a:solidFill>
              </a:rPr>
              <a:t>MEAL</a:t>
            </a:r>
            <a:r>
              <a:rPr lang="pt-PT" sz="1400" b="1" noProof="0" dirty="0">
                <a:solidFill>
                  <a:srgbClr val="000000"/>
                </a:solidFill>
              </a:rPr>
              <a:t> simples e forte</a:t>
            </a:r>
            <a:r>
              <a:rPr lang="pt-PT" sz="1400" b="0" noProof="0" dirty="0">
                <a:solidFill>
                  <a:srgbClr val="000000"/>
                </a:solidFill>
              </a:rPr>
              <a:t>]</a:t>
            </a:r>
          </a:p>
          <a:p>
            <a:endParaRPr lang="pt-PT" sz="1400" b="1" noProof="0" dirty="0"/>
          </a:p>
          <a:p>
            <a:r>
              <a:rPr lang="pt-PT" sz="1400" b="1" noProof="0" dirty="0"/>
              <a:t>Nota</a:t>
            </a:r>
            <a:r>
              <a:rPr lang="pt-PT" sz="1400" noProof="0" dirty="0"/>
              <a:t>: Diapositivo oculto. Torne-o visível, se for caso disso.</a:t>
            </a:r>
          </a:p>
        </p:txBody>
      </p:sp>
    </p:spTree>
    <p:extLst>
      <p:ext uri="{BB962C8B-B14F-4D97-AF65-F5344CB8AC3E}">
        <p14:creationId xmlns:p14="http://schemas.microsoft.com/office/powerpoint/2010/main" val="21207499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dirty="0"/>
              <a:t>Mostre o título e peça respostas do grupo, utilizando a animação para apresentar cada componente. Cada um destes será explicado em pormenor, pelo que não há necessidade de passar muito tempo neste diapositivo.</a:t>
            </a:r>
            <a:endParaRPr lang="en-US" sz="1400" dirty="0"/>
          </a:p>
        </p:txBody>
      </p:sp>
    </p:spTree>
    <p:extLst>
      <p:ext uri="{BB962C8B-B14F-4D97-AF65-F5344CB8AC3E}">
        <p14:creationId xmlns:p14="http://schemas.microsoft.com/office/powerpoint/2010/main" val="13735343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noProof="0" dirty="0"/>
              <a:t>Se tiver revisto previamente o modelo do ciclo do programa humanitário com o seu grupo de formação, consulte-o rapidamente, uma vez mais e pergunte que importância ou enfoque adicional a abordagem MEAL acrescenta ao diagrama do ciclo.</a:t>
            </a:r>
          </a:p>
          <a:p>
            <a:endParaRPr lang="pt-PT" sz="1400" noProof="0" dirty="0"/>
          </a:p>
          <a:p>
            <a:r>
              <a:rPr lang="pt-PT" sz="1400" noProof="0" dirty="0"/>
              <a:t>Se o seu grupo de formação não tiver coberto o ciclo em pormenor, explique que se trata de um modelo que mostra o ciclo de vida completo de um programa ou projeto de resposta humanitária.</a:t>
            </a:r>
          </a:p>
          <a:p>
            <a:endParaRPr lang="pt-PT" sz="1400" noProof="0" dirty="0"/>
          </a:p>
          <a:p>
            <a:r>
              <a:rPr lang="pt-PT" sz="1400" noProof="0" dirty="0"/>
              <a:t>As sobreposições são, naturalmente, o </a:t>
            </a:r>
            <a:r>
              <a:rPr lang="pt-PT" sz="1400" b="1" noProof="0" dirty="0"/>
              <a:t>acompanhamento</a:t>
            </a:r>
            <a:r>
              <a:rPr lang="pt-PT" sz="1400" noProof="0" dirty="0"/>
              <a:t>, a </a:t>
            </a:r>
            <a:r>
              <a:rPr lang="pt-PT" sz="1400" b="1" noProof="0" dirty="0"/>
              <a:t>avaliação</a:t>
            </a:r>
            <a:r>
              <a:rPr lang="pt-PT" sz="1400" noProof="0" dirty="0"/>
              <a:t> e a </a:t>
            </a:r>
            <a:r>
              <a:rPr lang="pt-PT" sz="1400" b="1" noProof="0" dirty="0"/>
              <a:t>aprendizagem</a:t>
            </a:r>
            <a:r>
              <a:rPr lang="pt-PT" sz="1400" noProof="0" dirty="0"/>
              <a:t>. O que a abordagem MEAL pretende fazer é realçar a importância destas atividades e fundamentar o verdadeiro envolvimento participativo com a comunidade afetada, tanto para a obtenção de contributos como de feedback, ou seja, a parte da </a:t>
            </a:r>
            <a:r>
              <a:rPr lang="pt-PT" sz="1400" b="1" noProof="0" dirty="0"/>
              <a:t>prestação de contas</a:t>
            </a:r>
            <a:r>
              <a:rPr lang="pt-PT" sz="1400" noProof="0" dirty="0"/>
              <a:t>. A abordagem surgiu da observação da atuação de muitas </a:t>
            </a:r>
            <a:r>
              <a:rPr lang="pt-PT" sz="1400" noProof="0" dirty="0" err="1"/>
              <a:t>ONGs</a:t>
            </a:r>
            <a:r>
              <a:rPr lang="pt-PT" sz="1400" noProof="0" dirty="0"/>
              <a:t> em que o acompanhamento e a avaliação se tinham tornado simplesmente administrativos, ou seja, “caixas que tinham de ser assinaladas”, pelo que eram realizados de uma forma superficial que não integrava uma verdadeira aprendizagem organizacional no processo. Um dos objetivos da abordagem </a:t>
            </a:r>
            <a:r>
              <a:rPr lang="pt-PT" sz="1400" noProof="0" dirty="0" err="1"/>
              <a:t>MEAL</a:t>
            </a:r>
            <a:r>
              <a:rPr lang="pt-PT" sz="1400" noProof="0" dirty="0"/>
              <a:t> é corrigir essa atitude.</a:t>
            </a:r>
          </a:p>
          <a:p>
            <a:endParaRPr lang="pt-PT" sz="1400" noProof="0" dirty="0"/>
          </a:p>
          <a:p>
            <a:r>
              <a:rPr lang="pt-PT" sz="1400" noProof="0" dirty="0"/>
              <a:t>Poderá ser útil para determinados grupos de formação compreender a forma como o feedback se integra no ciclo do programa. O feedback pode ser tanto a curto como a longo prazo:</a:t>
            </a:r>
          </a:p>
          <a:p>
            <a:endParaRPr lang="pt-PT" sz="1400" noProof="0" dirty="0"/>
          </a:p>
          <a:p>
            <a:r>
              <a:rPr lang="pt-PT" sz="1400" b="1" noProof="0" dirty="0"/>
              <a:t>Feedback a curto prazo</a:t>
            </a:r>
            <a:r>
              <a:rPr lang="pt-PT" sz="1400" noProof="0" dirty="0"/>
              <a:t> – o acompanhamento durante a fase de implementação pode proporcionar uma aprendizagem imediata, que pode ser partilhada em reuniões de equipa. Isto deverá levar a mudanças na forma como a atual fase de execução está a decorrer e como as fases futuras de execução são planeadas e concebidas.</a:t>
            </a:r>
          </a:p>
          <a:p>
            <a:endParaRPr lang="pt-PT" sz="1400" noProof="0" dirty="0"/>
          </a:p>
          <a:p>
            <a:r>
              <a:rPr lang="pt-PT" sz="1400" b="1" noProof="0" dirty="0"/>
              <a:t>Feedback a longo prazo </a:t>
            </a:r>
            <a:r>
              <a:rPr lang="pt-PT" sz="1400" noProof="0" dirty="0"/>
              <a:t>– os resultados da avaliação devem influenciar a estratégia tanto para a organização individual como para o setor como um todo. A avaliação ajudar-nos-á a saber quais os aspetos da nossa abordagem que tiveram maior impacto e quais foram as condições externas que o permitiram. Isto deverá contribuir para a conceção e planeamento de projetos futuros.</a:t>
            </a:r>
          </a:p>
        </p:txBody>
      </p:sp>
    </p:spTree>
    <p:extLst>
      <p:ext uri="{BB962C8B-B14F-4D97-AF65-F5344CB8AC3E}">
        <p14:creationId xmlns:p14="http://schemas.microsoft.com/office/powerpoint/2010/main" val="13474722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noProof="0" dirty="0"/>
              <a:t>Este diapositivo apresenta o bem estabelecido modelo de “quadro lógico” ou “log-</a:t>
            </a:r>
            <a:r>
              <a:rPr lang="pt-PT" sz="1400" noProof="0" dirty="0" err="1"/>
              <a:t>frame</a:t>
            </a:r>
            <a:r>
              <a:rPr lang="pt-PT" sz="1400" noProof="0" dirty="0"/>
              <a:t>”, que é também a base do mais recente modelo do sistema de "gestão baseada em resultados". (A mais recente abordagem da gestão baseada em resultados desloca a ênfase para os resultados e impactos e inclui uma abordagem mais participativa). A maioria dos participantes provavelmente reconhecerá este aspeto como uma parte integrante dos seus processos necessários de formulação e orçamentação de projetos. Utilize a animação para mostrar como os quatro aspetos da </a:t>
            </a:r>
            <a:r>
              <a:rPr lang="pt-PT" sz="1400" noProof="0" dirty="0" err="1"/>
              <a:t>MEAL</a:t>
            </a:r>
            <a:r>
              <a:rPr lang="pt-PT" sz="1400" noProof="0" dirty="0"/>
              <a:t> se relacionam com o modelo. </a:t>
            </a:r>
          </a:p>
          <a:p>
            <a:endParaRPr lang="pt-PT" sz="1400" noProof="0" dirty="0"/>
          </a:p>
          <a:p>
            <a:r>
              <a:rPr lang="pt-PT" sz="1400" b="1" noProof="0" dirty="0"/>
              <a:t>Animação 1</a:t>
            </a:r>
            <a:r>
              <a:rPr lang="pt-PT" sz="1400" noProof="0" dirty="0"/>
              <a:t>: O acompanhamento geralmente analisa as atividades e os resultados de um projeto, respondendo à pergunta “Estamos a fazer bem o trabalho?".</a:t>
            </a:r>
          </a:p>
          <a:p>
            <a:endParaRPr lang="pt-PT" sz="1400" noProof="0" dirty="0"/>
          </a:p>
          <a:p>
            <a:r>
              <a:rPr lang="pt-PT" sz="1400" b="1" noProof="0" dirty="0"/>
              <a:t>Animação 2</a:t>
            </a:r>
            <a:r>
              <a:rPr lang="pt-PT" sz="1400" noProof="0" dirty="0"/>
              <a:t>: Tipicamente, a avaliação analisa mais os resultados e impactos e responde à pergunta “Estamos a fazer o trabalho certo?</a:t>
            </a:r>
          </a:p>
          <a:p>
            <a:endParaRPr lang="pt-PT" sz="1400" noProof="0" dirty="0"/>
          </a:p>
          <a:p>
            <a:r>
              <a:rPr lang="pt-PT" sz="1400" b="1" noProof="0" dirty="0"/>
              <a:t>Animação 3</a:t>
            </a:r>
            <a:r>
              <a:rPr lang="pt-PT" sz="1400" noProof="0" dirty="0"/>
              <a:t>: Por prestação de contas, na aceção da abordagem MEAL, entende-se a responsabilização perante as populações afetadas (AAP) e a defesa do direito a uma vida digna, envolvendo as pessoas nas decisões que afetam as suas próprias vidas e restabelecendo assim algum grau de poder. Neste sentido, a prestação de contas deve ser uma preocupação real ao longo de todas as fases do projeto. Isto torna-se ainda mais claro quando as “entradas" não se referem apenas ao dinheiro dos doadores, mas também ao tempo, energia e esforço com que as próprias pessoas afetadas contribuem para o programa.</a:t>
            </a:r>
          </a:p>
          <a:p>
            <a:endParaRPr lang="pt-PT" sz="1400" noProof="0" dirty="0"/>
          </a:p>
          <a:p>
            <a:r>
              <a:rPr lang="pt-PT" sz="1400" b="1" noProof="0" dirty="0"/>
              <a:t>Animação 4</a:t>
            </a:r>
            <a:r>
              <a:rPr lang="pt-PT" sz="1400" noProof="0" dirty="0"/>
              <a:t>: A aprendizagem através do acompanhamento e avaliação acontece geralmente apenas quando o projeto está a decorrer, as atividades estão a ter lugar e os resultados estão a ser produzidos. No entanto, a verdadeira aprendizagem organizacional irá afetar futuros projetos desde o seu início, pelo que a animação final mostra que a aprendizagem afeta a conceção do projeto desde o início.</a:t>
            </a:r>
          </a:p>
        </p:txBody>
      </p:sp>
    </p:spTree>
    <p:extLst>
      <p:ext uri="{BB962C8B-B14F-4D97-AF65-F5344CB8AC3E}">
        <p14:creationId xmlns:p14="http://schemas.microsoft.com/office/powerpoint/2010/main" val="40361877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noProof="0" dirty="0"/>
              <a:t>Estes pontos são caraterísticos da maioria dos programas e políticas MEAL. Importa referir que, para além das quatro atividades abrangidas na sigla em inglês (MEAL), a abordagem também destaca a procura de pareceres e feedback das pessoas afetadas, a medição da qualidade da assistência através da utilização de normas acordadas e o registo e partilha sistemáticos das lições aprendidas para a tomada de decisões futuras. Uma abordagem abrangente da </a:t>
            </a:r>
            <a:r>
              <a:rPr lang="pt-PT" sz="1400" noProof="0" dirty="0" err="1"/>
              <a:t>MEAL</a:t>
            </a:r>
            <a:r>
              <a:rPr lang="pt-PT" sz="1400" noProof="0" dirty="0"/>
              <a:t> incluirá todos estes componentes. </a:t>
            </a:r>
          </a:p>
          <a:p>
            <a:endParaRPr lang="pt-PT" sz="1400" noProof="0" dirty="0"/>
          </a:p>
          <a:p>
            <a:r>
              <a:rPr lang="pt-PT" sz="1400" noProof="0" dirty="0"/>
              <a:t>Este é outro bom momento para dar seguimento a qualquer participante que tenha indicado que tem políticas MEAL implementadas na sua organização para comparar as suas próprias políticas, com estes pontos básicos. </a:t>
            </a:r>
          </a:p>
          <a:p>
            <a:endParaRPr lang="pt-PT" sz="1400" noProof="0" dirty="0"/>
          </a:p>
          <a:p>
            <a:r>
              <a:rPr lang="pt-PT" sz="1400" b="1" noProof="0" dirty="0"/>
              <a:t>Nota</a:t>
            </a:r>
            <a:r>
              <a:rPr lang="pt-PT" sz="1400" noProof="0" dirty="0"/>
              <a:t>: Se algumas destas frases parecerem familiares - do Código de Conduta, da Carta Humanitária, etc. – tal sucede porque a abordagem MEAL é altamente coerente com a abordagem da Esfera. Esta é a base do exercício em pequenos grupos apresentado mais adiante nesta sessão (diapositivo 18).</a:t>
            </a:r>
          </a:p>
        </p:txBody>
      </p:sp>
    </p:spTree>
    <p:extLst>
      <p:ext uri="{BB962C8B-B14F-4D97-AF65-F5344CB8AC3E}">
        <p14:creationId xmlns:p14="http://schemas.microsoft.com/office/powerpoint/2010/main" val="39675366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dirty="0"/>
              <a:t>Para os grupos ou participantes para quem esta questão constitui uma novidade, dedique algum tempo a explicar cada um dos quatro termos incluídos na sigla MEAL, com recurso aos diapositivos 9 a 15.</a:t>
            </a:r>
          </a:p>
          <a:p>
            <a:endParaRPr lang="pt-PT" sz="1400" dirty="0"/>
          </a:p>
          <a:p>
            <a:r>
              <a:rPr lang="pt-PT" sz="1400" dirty="0"/>
              <a:t>Se o seu grupo for mais avançado, ou já estiver bem familiarizado com estes conceitos, pode apresentar estes diapositivos apenas de forma breve ou ignorá-los completamente.</a:t>
            </a:r>
          </a:p>
          <a:p>
            <a:endParaRPr lang="pt-PT" sz="1400" dirty="0"/>
          </a:p>
          <a:p>
            <a:r>
              <a:rPr lang="pt-PT" sz="1400" dirty="0"/>
              <a:t>Em qualquer dos casos, se não utilizou anteriormente a sessão 6 de STP (Norma Humanitária Essencial), então utilize o diapositivo 11 para debater o significado de “prestação de contas”.</a:t>
            </a:r>
          </a:p>
        </p:txBody>
      </p:sp>
    </p:spTree>
    <p:extLst>
      <p:ext uri="{BB962C8B-B14F-4D97-AF65-F5344CB8AC3E}">
        <p14:creationId xmlns:p14="http://schemas.microsoft.com/office/powerpoint/2010/main" val="20294790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Page">
    <p:spTree>
      <p:nvGrpSpPr>
        <p:cNvPr id="1" name=""/>
        <p:cNvGrpSpPr/>
        <p:nvPr/>
      </p:nvGrpSpPr>
      <p:grpSpPr>
        <a:xfrm>
          <a:off x="0" y="0"/>
          <a:ext cx="0" cy="0"/>
          <a:chOff x="0" y="0"/>
          <a:chExt cx="0" cy="0"/>
        </a:xfrm>
      </p:grpSpPr>
      <p:sp>
        <p:nvSpPr>
          <p:cNvPr id="14" name="Title Text"/>
          <p:cNvSpPr txBox="1">
            <a:spLocks noGrp="1"/>
          </p:cNvSpPr>
          <p:nvPr>
            <p:ph type="title"/>
          </p:nvPr>
        </p:nvSpPr>
        <p:spPr>
          <a:xfrm>
            <a:off x="7120322" y="1148760"/>
            <a:ext cx="7450169" cy="1190673"/>
          </a:xfrm>
          <a:prstGeom prst="rect">
            <a:avLst/>
          </a:prstGeom>
        </p:spPr>
        <p:txBody>
          <a:bodyPr anchor="t"/>
          <a:lstStyle>
            <a:lvl1pPr algn="l">
              <a:defRPr sz="8000" cap="all">
                <a:solidFill>
                  <a:srgbClr val="000000"/>
                </a:solidFill>
                <a:latin typeface="Open Sans Light"/>
                <a:ea typeface="Open Sans Light"/>
                <a:cs typeface="Open Sans Light"/>
                <a:sym typeface="Open Sans Light"/>
              </a:defRPr>
            </a:lvl1pPr>
          </a:lstStyle>
          <a:p>
            <a:r>
              <a:rPr dirty="0"/>
              <a:t>Title Text</a:t>
            </a:r>
          </a:p>
        </p:txBody>
      </p:sp>
      <p:pic>
        <p:nvPicPr>
          <p:cNvPr id="16" name="pasted-image.pdf" descr="pasted-image.pdf"/>
          <p:cNvPicPr>
            <a:picLocks noChangeAspect="1"/>
          </p:cNvPicPr>
          <p:nvPr/>
        </p:nvPicPr>
        <p:blipFill>
          <a:blip r:embed="rId2"/>
          <a:stretch>
            <a:fillRect/>
          </a:stretch>
        </p:blipFill>
        <p:spPr>
          <a:xfrm>
            <a:off x="6784933" y="1137926"/>
            <a:ext cx="189836" cy="1919173"/>
          </a:xfrm>
          <a:prstGeom prst="rect">
            <a:avLst/>
          </a:prstGeom>
          <a:ln w="12700">
            <a:miter lim="400000"/>
          </a:ln>
        </p:spPr>
      </p:pic>
      <p:sp>
        <p:nvSpPr>
          <p:cNvPr id="18" name="Slide Number"/>
          <p:cNvSpPr txBox="1">
            <a:spLocks noGrp="1"/>
          </p:cNvSpPr>
          <p:nvPr>
            <p:ph type="sldNum" sz="quarter" idx="2"/>
          </p:nvPr>
        </p:nvSpPr>
        <p:spPr>
          <a:xfrm>
            <a:off x="8661667" y="9251950"/>
            <a:ext cx="394339" cy="389915"/>
          </a:xfrm>
          <a:prstGeom prst="rect">
            <a:avLst/>
          </a:prstGeom>
        </p:spPr>
        <p:txBody>
          <a:bodyPr/>
          <a:lstStyle/>
          <a:p>
            <a:fld id="{86CB4B4D-7CA3-9044-876B-883B54F8677D}" type="slidenum">
              <a:rPr/>
              <a:t>‹#›</a:t>
            </a:fld>
            <a:endParaRPr dirty="0"/>
          </a:p>
        </p:txBody>
      </p:sp>
      <p:pic>
        <p:nvPicPr>
          <p:cNvPr id="7" name="pasted-image.pdf" descr="pasted-image.pdf">
            <a:extLst>
              <a:ext uri="{FF2B5EF4-FFF2-40B4-BE49-F238E27FC236}">
                <a16:creationId xmlns:a16="http://schemas.microsoft.com/office/drawing/2014/main" id="{043A524B-843B-493A-AF6F-A1C24B07C97E}"/>
              </a:ext>
            </a:extLst>
          </p:cNvPr>
          <p:cNvPicPr>
            <a:picLocks noChangeAspect="1"/>
          </p:cNvPicPr>
          <p:nvPr userDrawn="1"/>
        </p:nvPicPr>
        <p:blipFill>
          <a:blip r:embed="rId3"/>
          <a:stretch>
            <a:fillRect/>
          </a:stretch>
        </p:blipFill>
        <p:spPr>
          <a:xfrm>
            <a:off x="476628" y="683369"/>
            <a:ext cx="5870575" cy="2783162"/>
          </a:xfrm>
          <a:prstGeom prst="rect">
            <a:avLst/>
          </a:prstGeom>
          <a:ln w="12700">
            <a:miter lim="400000"/>
          </a:ln>
        </p:spPr>
      </p:pic>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Subtitle">
    <p:spTree>
      <p:nvGrpSpPr>
        <p:cNvPr id="1" name=""/>
        <p:cNvGrpSpPr/>
        <p:nvPr/>
      </p:nvGrpSpPr>
      <p:grpSpPr>
        <a:xfrm>
          <a:off x="0" y="0"/>
          <a:ext cx="0" cy="0"/>
          <a:chOff x="0" y="0"/>
          <a:chExt cx="0" cy="0"/>
        </a:xfrm>
      </p:grpSpPr>
      <p:sp>
        <p:nvSpPr>
          <p:cNvPr id="25" name="Title Text"/>
          <p:cNvSpPr txBox="1">
            <a:spLocks noGrp="1"/>
          </p:cNvSpPr>
          <p:nvPr>
            <p:ph type="title"/>
          </p:nvPr>
        </p:nvSpPr>
        <p:spPr>
          <a:xfrm>
            <a:off x="392704" y="70423"/>
            <a:ext cx="13953493" cy="1130300"/>
          </a:xfrm>
          <a:prstGeom prst="rect">
            <a:avLst/>
          </a:prstGeom>
        </p:spPr>
        <p:txBody>
          <a:bodyPr anchor="t"/>
          <a:lstStyle/>
          <a:p>
            <a:r>
              <a:rPr dirty="0"/>
              <a:t>Title Text</a:t>
            </a:r>
          </a:p>
        </p:txBody>
      </p:sp>
      <p:sp>
        <p:nvSpPr>
          <p:cNvPr id="26" name="Body Level One…"/>
          <p:cNvSpPr txBox="1">
            <a:spLocks noGrp="1"/>
          </p:cNvSpPr>
          <p:nvPr>
            <p:ph type="body" sz="half" idx="1"/>
          </p:nvPr>
        </p:nvSpPr>
        <p:spPr>
          <a:xfrm>
            <a:off x="1231991" y="1200723"/>
            <a:ext cx="13953493" cy="4831360"/>
          </a:xfrm>
          <a:prstGeom prst="rect">
            <a:avLst/>
          </a:prstGeom>
        </p:spPr>
        <p:txBody>
          <a:bodyPr anchor="t"/>
          <a:lstStyle>
            <a:lvl1pPr marL="0" indent="0" algn="l">
              <a:buSzTx/>
              <a:buNone/>
              <a:defRPr/>
            </a:lvl1pPr>
            <a:lvl2pPr marL="0" indent="0" algn="l">
              <a:buSzTx/>
              <a:buNone/>
              <a:defRPr/>
            </a:lvl2pPr>
            <a:lvl3pPr marL="0" indent="0" algn="l">
              <a:buSzTx/>
              <a:buNone/>
              <a:defRPr/>
            </a:lvl3pPr>
            <a:lvl4pPr marL="0" indent="0" algn="l">
              <a:buSzTx/>
              <a:buNone/>
              <a:defRPr/>
            </a:lvl4pPr>
            <a:lvl5pPr marL="0" indent="0" algn="l">
              <a:buSzTx/>
              <a:buNone/>
              <a:defRPr/>
            </a:lvl5pPr>
          </a:lstStyle>
          <a:p>
            <a:r>
              <a:t>Body Level One</a:t>
            </a:r>
          </a:p>
          <a:p>
            <a:pPr lvl="1"/>
            <a:r>
              <a:t>Body Level Two</a:t>
            </a:r>
          </a:p>
          <a:p>
            <a:pPr lvl="2"/>
            <a:r>
              <a:t>Body Level Three</a:t>
            </a:r>
          </a:p>
          <a:p>
            <a:pPr lvl="3"/>
            <a:r>
              <a:t>Body Level Four</a:t>
            </a:r>
          </a:p>
          <a:p>
            <a:pPr lvl="4"/>
            <a:r>
              <a:t>Body Level Five</a:t>
            </a:r>
          </a:p>
        </p:txBody>
      </p:sp>
      <p:sp>
        <p:nvSpPr>
          <p:cNvPr id="27" name="Slide Number"/>
          <p:cNvSpPr txBox="1">
            <a:spLocks noGrp="1"/>
          </p:cNvSpPr>
          <p:nvPr>
            <p:ph type="sldNum" sz="quarter" idx="2"/>
          </p:nvPr>
        </p:nvSpPr>
        <p:spPr>
          <a:xfrm>
            <a:off x="3390428" y="8809567"/>
            <a:ext cx="394339" cy="389915"/>
          </a:xfrm>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hoto and tex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AC80842A-EB07-4AA3-9089-79FF9B21A566}"/>
              </a:ext>
            </a:extLst>
          </p:cNvPr>
          <p:cNvSpPr>
            <a:spLocks noGrp="1"/>
          </p:cNvSpPr>
          <p:nvPr>
            <p:ph type="pic" sz="quarter" idx="15"/>
          </p:nvPr>
        </p:nvSpPr>
        <p:spPr>
          <a:xfrm>
            <a:off x="10576732" y="-1"/>
            <a:ext cx="6795615" cy="9753601"/>
          </a:xfrm>
          <a:custGeom>
            <a:avLst/>
            <a:gdLst>
              <a:gd name="connsiteX0" fmla="*/ 6734175 w 6734175"/>
              <a:gd name="connsiteY0" fmla="*/ 4883944 h 9767888"/>
              <a:gd name="connsiteX1" fmla="*/ 3367087 w 6734175"/>
              <a:gd name="connsiteY1" fmla="*/ 9767888 h 9767888"/>
              <a:gd name="connsiteX2" fmla="*/ -1 w 6734175"/>
              <a:gd name="connsiteY2" fmla="*/ 4883944 h 9767888"/>
              <a:gd name="connsiteX3" fmla="*/ 3367087 w 6734175"/>
              <a:gd name="connsiteY3" fmla="*/ 0 h 9767888"/>
              <a:gd name="connsiteX4" fmla="*/ 3367088 w 6734175"/>
              <a:gd name="connsiteY4" fmla="*/ 4883944 h 9767888"/>
              <a:gd name="connsiteX5" fmla="*/ 6734175 w 6734175"/>
              <a:gd name="connsiteY5" fmla="*/ 4883944 h 9767888"/>
              <a:gd name="connsiteX0" fmla="*/ 6734176 w 7026321"/>
              <a:gd name="connsiteY0" fmla="*/ 5309125 h 10193069"/>
              <a:gd name="connsiteX1" fmla="*/ 3367088 w 7026321"/>
              <a:gd name="connsiteY1" fmla="*/ 10193069 h 10193069"/>
              <a:gd name="connsiteX2" fmla="*/ 0 w 7026321"/>
              <a:gd name="connsiteY2" fmla="*/ 5309125 h 10193069"/>
              <a:gd name="connsiteX3" fmla="*/ 3367088 w 7026321"/>
              <a:gd name="connsiteY3" fmla="*/ 425181 h 10193069"/>
              <a:gd name="connsiteX4" fmla="*/ 6698117 w 7026321"/>
              <a:gd name="connsiteY4" fmla="*/ 475868 h 10193069"/>
              <a:gd name="connsiteX5" fmla="*/ 6734176 w 7026321"/>
              <a:gd name="connsiteY5" fmla="*/ 5309125 h 10193069"/>
              <a:gd name="connsiteX0" fmla="*/ 6734176 w 7026321"/>
              <a:gd name="connsiteY0" fmla="*/ 4883944 h 9767888"/>
              <a:gd name="connsiteX1" fmla="*/ 3367088 w 7026321"/>
              <a:gd name="connsiteY1" fmla="*/ 9767888 h 9767888"/>
              <a:gd name="connsiteX2" fmla="*/ 0 w 7026321"/>
              <a:gd name="connsiteY2" fmla="*/ 4883944 h 9767888"/>
              <a:gd name="connsiteX3" fmla="*/ 3367088 w 7026321"/>
              <a:gd name="connsiteY3" fmla="*/ 0 h 9767888"/>
              <a:gd name="connsiteX4" fmla="*/ 6698117 w 7026321"/>
              <a:gd name="connsiteY4" fmla="*/ 50687 h 9767888"/>
              <a:gd name="connsiteX5" fmla="*/ 6734176 w 7026321"/>
              <a:gd name="connsiteY5" fmla="*/ 4883944 h 9767888"/>
              <a:gd name="connsiteX0" fmla="*/ 7583491 w 7875636"/>
              <a:gd name="connsiteY0" fmla="*/ 4981916 h 9865860"/>
              <a:gd name="connsiteX1" fmla="*/ 4216403 w 7875636"/>
              <a:gd name="connsiteY1" fmla="*/ 9865860 h 9865860"/>
              <a:gd name="connsiteX2" fmla="*/ 849315 w 7875636"/>
              <a:gd name="connsiteY2" fmla="*/ 4981916 h 9865860"/>
              <a:gd name="connsiteX3" fmla="*/ 1016003 w 7875636"/>
              <a:gd name="connsiteY3" fmla="*/ 0 h 9865860"/>
              <a:gd name="connsiteX4" fmla="*/ 7547432 w 7875636"/>
              <a:gd name="connsiteY4" fmla="*/ 148659 h 9865860"/>
              <a:gd name="connsiteX5" fmla="*/ 7583491 w 7875636"/>
              <a:gd name="connsiteY5" fmla="*/ 4981916 h 9865860"/>
              <a:gd name="connsiteX0" fmla="*/ 7583491 w 7875636"/>
              <a:gd name="connsiteY0" fmla="*/ 4981916 h 9865860"/>
              <a:gd name="connsiteX1" fmla="*/ 4216403 w 7875636"/>
              <a:gd name="connsiteY1" fmla="*/ 9865860 h 9865860"/>
              <a:gd name="connsiteX2" fmla="*/ 849315 w 7875636"/>
              <a:gd name="connsiteY2" fmla="*/ 4981916 h 9865860"/>
              <a:gd name="connsiteX3" fmla="*/ 1016003 w 7875636"/>
              <a:gd name="connsiteY3" fmla="*/ 0 h 9865860"/>
              <a:gd name="connsiteX4" fmla="*/ 7547432 w 7875636"/>
              <a:gd name="connsiteY4" fmla="*/ 148659 h 9865860"/>
              <a:gd name="connsiteX5" fmla="*/ 7583491 w 7875636"/>
              <a:gd name="connsiteY5" fmla="*/ 4981916 h 9865860"/>
              <a:gd name="connsiteX0" fmla="*/ 7746776 w 7896225"/>
              <a:gd name="connsiteY0" fmla="*/ 9847831 h 11253975"/>
              <a:gd name="connsiteX1" fmla="*/ 4216403 w 7896225"/>
              <a:gd name="connsiteY1" fmla="*/ 9865860 h 11253975"/>
              <a:gd name="connsiteX2" fmla="*/ 849315 w 7896225"/>
              <a:gd name="connsiteY2" fmla="*/ 4981916 h 11253975"/>
              <a:gd name="connsiteX3" fmla="*/ 1016003 w 7896225"/>
              <a:gd name="connsiteY3" fmla="*/ 0 h 11253975"/>
              <a:gd name="connsiteX4" fmla="*/ 7547432 w 7896225"/>
              <a:gd name="connsiteY4" fmla="*/ 148659 h 11253975"/>
              <a:gd name="connsiteX5" fmla="*/ 7746776 w 7896225"/>
              <a:gd name="connsiteY5" fmla="*/ 9847831 h 11253975"/>
              <a:gd name="connsiteX0" fmla="*/ 7746776 w 8061748"/>
              <a:gd name="connsiteY0" fmla="*/ 9847831 h 11253975"/>
              <a:gd name="connsiteX1" fmla="*/ 4216403 w 8061748"/>
              <a:gd name="connsiteY1" fmla="*/ 9865860 h 11253975"/>
              <a:gd name="connsiteX2" fmla="*/ 849315 w 8061748"/>
              <a:gd name="connsiteY2" fmla="*/ 4981916 h 11253975"/>
              <a:gd name="connsiteX3" fmla="*/ 1016003 w 8061748"/>
              <a:gd name="connsiteY3" fmla="*/ 0 h 11253975"/>
              <a:gd name="connsiteX4" fmla="*/ 7547432 w 8061748"/>
              <a:gd name="connsiteY4" fmla="*/ 148659 h 11253975"/>
              <a:gd name="connsiteX5" fmla="*/ 7581243 w 8061748"/>
              <a:gd name="connsiteY5" fmla="*/ 2173997 h 11253975"/>
              <a:gd name="connsiteX6" fmla="*/ 7746776 w 8061748"/>
              <a:gd name="connsiteY6" fmla="*/ 9847831 h 11253975"/>
              <a:gd name="connsiteX0" fmla="*/ 7746776 w 8061748"/>
              <a:gd name="connsiteY0" fmla="*/ 9847831 h 11253975"/>
              <a:gd name="connsiteX1" fmla="*/ 4216403 w 8061748"/>
              <a:gd name="connsiteY1" fmla="*/ 9865860 h 11253975"/>
              <a:gd name="connsiteX2" fmla="*/ 849315 w 8061748"/>
              <a:gd name="connsiteY2" fmla="*/ 4981916 h 11253975"/>
              <a:gd name="connsiteX3" fmla="*/ 1016003 w 8061748"/>
              <a:gd name="connsiteY3" fmla="*/ 0 h 11253975"/>
              <a:gd name="connsiteX4" fmla="*/ 7547432 w 8061748"/>
              <a:gd name="connsiteY4" fmla="*/ 148659 h 11253975"/>
              <a:gd name="connsiteX5" fmla="*/ 7581243 w 8061748"/>
              <a:gd name="connsiteY5" fmla="*/ 2173997 h 11253975"/>
              <a:gd name="connsiteX6" fmla="*/ 7746776 w 8061748"/>
              <a:gd name="connsiteY6" fmla="*/ 9847831 h 11253975"/>
              <a:gd name="connsiteX0" fmla="*/ 7746776 w 7991246"/>
              <a:gd name="connsiteY0" fmla="*/ 9847831 h 11253975"/>
              <a:gd name="connsiteX1" fmla="*/ 4216403 w 7991246"/>
              <a:gd name="connsiteY1" fmla="*/ 9865860 h 11253975"/>
              <a:gd name="connsiteX2" fmla="*/ 849315 w 7991246"/>
              <a:gd name="connsiteY2" fmla="*/ 4981916 h 11253975"/>
              <a:gd name="connsiteX3" fmla="*/ 1016003 w 7991246"/>
              <a:gd name="connsiteY3" fmla="*/ 0 h 11253975"/>
              <a:gd name="connsiteX4" fmla="*/ 7547432 w 7991246"/>
              <a:gd name="connsiteY4" fmla="*/ 148659 h 11253975"/>
              <a:gd name="connsiteX5" fmla="*/ 7581243 w 7991246"/>
              <a:gd name="connsiteY5" fmla="*/ 2173997 h 11253975"/>
              <a:gd name="connsiteX6" fmla="*/ 7746776 w 7991246"/>
              <a:gd name="connsiteY6" fmla="*/ 9847831 h 11253975"/>
              <a:gd name="connsiteX0" fmla="*/ 7746776 w 7746776"/>
              <a:gd name="connsiteY0" fmla="*/ 9847831 h 11253975"/>
              <a:gd name="connsiteX1" fmla="*/ 4216403 w 7746776"/>
              <a:gd name="connsiteY1" fmla="*/ 9865860 h 11253975"/>
              <a:gd name="connsiteX2" fmla="*/ 849315 w 7746776"/>
              <a:gd name="connsiteY2" fmla="*/ 4981916 h 11253975"/>
              <a:gd name="connsiteX3" fmla="*/ 1016003 w 7746776"/>
              <a:gd name="connsiteY3" fmla="*/ 0 h 11253975"/>
              <a:gd name="connsiteX4" fmla="*/ 7547432 w 7746776"/>
              <a:gd name="connsiteY4" fmla="*/ 148659 h 11253975"/>
              <a:gd name="connsiteX5" fmla="*/ 7581243 w 7746776"/>
              <a:gd name="connsiteY5" fmla="*/ 2173997 h 11253975"/>
              <a:gd name="connsiteX6" fmla="*/ 7746776 w 7746776"/>
              <a:gd name="connsiteY6" fmla="*/ 9847831 h 11253975"/>
              <a:gd name="connsiteX0" fmla="*/ 7714119 w 7714119"/>
              <a:gd name="connsiteY0" fmla="*/ 9815174 h 11230815"/>
              <a:gd name="connsiteX1" fmla="*/ 4216403 w 7714119"/>
              <a:gd name="connsiteY1" fmla="*/ 9865860 h 11230815"/>
              <a:gd name="connsiteX2" fmla="*/ 849315 w 7714119"/>
              <a:gd name="connsiteY2" fmla="*/ 4981916 h 11230815"/>
              <a:gd name="connsiteX3" fmla="*/ 1016003 w 7714119"/>
              <a:gd name="connsiteY3" fmla="*/ 0 h 11230815"/>
              <a:gd name="connsiteX4" fmla="*/ 7547432 w 7714119"/>
              <a:gd name="connsiteY4" fmla="*/ 148659 h 11230815"/>
              <a:gd name="connsiteX5" fmla="*/ 7581243 w 7714119"/>
              <a:gd name="connsiteY5" fmla="*/ 2173997 h 11230815"/>
              <a:gd name="connsiteX6" fmla="*/ 7714119 w 7714119"/>
              <a:gd name="connsiteY6" fmla="*/ 9815174 h 11230815"/>
              <a:gd name="connsiteX0" fmla="*/ 7714119 w 7714119"/>
              <a:gd name="connsiteY0" fmla="*/ 9815174 h 10229603"/>
              <a:gd name="connsiteX1" fmla="*/ 4216403 w 7714119"/>
              <a:gd name="connsiteY1" fmla="*/ 9865860 h 10229603"/>
              <a:gd name="connsiteX2" fmla="*/ 849315 w 7714119"/>
              <a:gd name="connsiteY2" fmla="*/ 4981916 h 10229603"/>
              <a:gd name="connsiteX3" fmla="*/ 1016003 w 7714119"/>
              <a:gd name="connsiteY3" fmla="*/ 0 h 10229603"/>
              <a:gd name="connsiteX4" fmla="*/ 7547432 w 7714119"/>
              <a:gd name="connsiteY4" fmla="*/ 148659 h 10229603"/>
              <a:gd name="connsiteX5" fmla="*/ 7581243 w 7714119"/>
              <a:gd name="connsiteY5" fmla="*/ 2173997 h 10229603"/>
              <a:gd name="connsiteX6" fmla="*/ 7714119 w 7714119"/>
              <a:gd name="connsiteY6" fmla="*/ 9815174 h 10229603"/>
              <a:gd name="connsiteX0" fmla="*/ 7714119 w 7714119"/>
              <a:gd name="connsiteY0" fmla="*/ 9815174 h 9924955"/>
              <a:gd name="connsiteX1" fmla="*/ 4216403 w 7714119"/>
              <a:gd name="connsiteY1" fmla="*/ 9865860 h 9924955"/>
              <a:gd name="connsiteX2" fmla="*/ 849315 w 7714119"/>
              <a:gd name="connsiteY2" fmla="*/ 4981916 h 9924955"/>
              <a:gd name="connsiteX3" fmla="*/ 1016003 w 7714119"/>
              <a:gd name="connsiteY3" fmla="*/ 0 h 9924955"/>
              <a:gd name="connsiteX4" fmla="*/ 7547432 w 7714119"/>
              <a:gd name="connsiteY4" fmla="*/ 148659 h 9924955"/>
              <a:gd name="connsiteX5" fmla="*/ 7581243 w 7714119"/>
              <a:gd name="connsiteY5" fmla="*/ 2173997 h 9924955"/>
              <a:gd name="connsiteX6" fmla="*/ 7714119 w 7714119"/>
              <a:gd name="connsiteY6" fmla="*/ 9815174 h 9924955"/>
              <a:gd name="connsiteX0" fmla="*/ 7714119 w 7714119"/>
              <a:gd name="connsiteY0" fmla="*/ 9815174 h 10360223"/>
              <a:gd name="connsiteX1" fmla="*/ 4216403 w 7714119"/>
              <a:gd name="connsiteY1" fmla="*/ 9865860 h 10360223"/>
              <a:gd name="connsiteX2" fmla="*/ 849315 w 7714119"/>
              <a:gd name="connsiteY2" fmla="*/ 4981916 h 10360223"/>
              <a:gd name="connsiteX3" fmla="*/ 1016003 w 7714119"/>
              <a:gd name="connsiteY3" fmla="*/ 0 h 10360223"/>
              <a:gd name="connsiteX4" fmla="*/ 7547432 w 7714119"/>
              <a:gd name="connsiteY4" fmla="*/ 148659 h 10360223"/>
              <a:gd name="connsiteX5" fmla="*/ 7581243 w 7714119"/>
              <a:gd name="connsiteY5" fmla="*/ 2173997 h 10360223"/>
              <a:gd name="connsiteX6" fmla="*/ 7714119 w 7714119"/>
              <a:gd name="connsiteY6" fmla="*/ 9815174 h 10360223"/>
              <a:gd name="connsiteX0" fmla="*/ 7714119 w 7714119"/>
              <a:gd name="connsiteY0" fmla="*/ 9815174 h 9896089"/>
              <a:gd name="connsiteX1" fmla="*/ 4216403 w 7714119"/>
              <a:gd name="connsiteY1" fmla="*/ 9865860 h 9896089"/>
              <a:gd name="connsiteX2" fmla="*/ 849315 w 7714119"/>
              <a:gd name="connsiteY2" fmla="*/ 4981916 h 9896089"/>
              <a:gd name="connsiteX3" fmla="*/ 1016003 w 7714119"/>
              <a:gd name="connsiteY3" fmla="*/ 0 h 9896089"/>
              <a:gd name="connsiteX4" fmla="*/ 7547432 w 7714119"/>
              <a:gd name="connsiteY4" fmla="*/ 148659 h 9896089"/>
              <a:gd name="connsiteX5" fmla="*/ 7581243 w 7714119"/>
              <a:gd name="connsiteY5" fmla="*/ 2173997 h 9896089"/>
              <a:gd name="connsiteX6" fmla="*/ 7714119 w 7714119"/>
              <a:gd name="connsiteY6" fmla="*/ 9815174 h 9896089"/>
              <a:gd name="connsiteX0" fmla="*/ 7140703 w 7140703"/>
              <a:gd name="connsiteY0" fmla="*/ 9815174 h 9896089"/>
              <a:gd name="connsiteX1" fmla="*/ 3642987 w 7140703"/>
              <a:gd name="connsiteY1" fmla="*/ 9865860 h 9896089"/>
              <a:gd name="connsiteX2" fmla="*/ 275899 w 7140703"/>
              <a:gd name="connsiteY2" fmla="*/ 4981916 h 9896089"/>
              <a:gd name="connsiteX3" fmla="*/ 442587 w 7140703"/>
              <a:gd name="connsiteY3" fmla="*/ 0 h 9896089"/>
              <a:gd name="connsiteX4" fmla="*/ 6974016 w 7140703"/>
              <a:gd name="connsiteY4" fmla="*/ 148659 h 9896089"/>
              <a:gd name="connsiteX5" fmla="*/ 7007827 w 7140703"/>
              <a:gd name="connsiteY5" fmla="*/ 2173997 h 9896089"/>
              <a:gd name="connsiteX6" fmla="*/ 7140703 w 7140703"/>
              <a:gd name="connsiteY6" fmla="*/ 9815174 h 9896089"/>
              <a:gd name="connsiteX0" fmla="*/ 6896771 w 6896771"/>
              <a:gd name="connsiteY0" fmla="*/ 9815174 h 9896089"/>
              <a:gd name="connsiteX1" fmla="*/ 3399055 w 6896771"/>
              <a:gd name="connsiteY1" fmla="*/ 9865860 h 9896089"/>
              <a:gd name="connsiteX2" fmla="*/ 31967 w 6896771"/>
              <a:gd name="connsiteY2" fmla="*/ 4981916 h 9896089"/>
              <a:gd name="connsiteX3" fmla="*/ 198655 w 6896771"/>
              <a:gd name="connsiteY3" fmla="*/ 0 h 9896089"/>
              <a:gd name="connsiteX4" fmla="*/ 6730084 w 6896771"/>
              <a:gd name="connsiteY4" fmla="*/ 148659 h 9896089"/>
              <a:gd name="connsiteX5" fmla="*/ 6763895 w 6896771"/>
              <a:gd name="connsiteY5" fmla="*/ 2173997 h 9896089"/>
              <a:gd name="connsiteX6" fmla="*/ 6896771 w 6896771"/>
              <a:gd name="connsiteY6" fmla="*/ 9815174 h 9896089"/>
              <a:gd name="connsiteX0" fmla="*/ 7012587 w 7012587"/>
              <a:gd name="connsiteY0" fmla="*/ 9815174 h 9896089"/>
              <a:gd name="connsiteX1" fmla="*/ 3514871 w 7012587"/>
              <a:gd name="connsiteY1" fmla="*/ 9865860 h 9896089"/>
              <a:gd name="connsiteX2" fmla="*/ 147783 w 7012587"/>
              <a:gd name="connsiteY2" fmla="*/ 4981916 h 9896089"/>
              <a:gd name="connsiteX3" fmla="*/ 314471 w 7012587"/>
              <a:gd name="connsiteY3" fmla="*/ 0 h 9896089"/>
              <a:gd name="connsiteX4" fmla="*/ 6845900 w 7012587"/>
              <a:gd name="connsiteY4" fmla="*/ 148659 h 9896089"/>
              <a:gd name="connsiteX5" fmla="*/ 6879711 w 7012587"/>
              <a:gd name="connsiteY5" fmla="*/ 2173997 h 9896089"/>
              <a:gd name="connsiteX6" fmla="*/ 7012587 w 7012587"/>
              <a:gd name="connsiteY6" fmla="*/ 9815174 h 9896089"/>
              <a:gd name="connsiteX0" fmla="*/ 6931890 w 6931890"/>
              <a:gd name="connsiteY0" fmla="*/ 9815174 h 9896089"/>
              <a:gd name="connsiteX1" fmla="*/ 3434174 w 6931890"/>
              <a:gd name="connsiteY1" fmla="*/ 9865860 h 9896089"/>
              <a:gd name="connsiteX2" fmla="*/ 67086 w 6931890"/>
              <a:gd name="connsiteY2" fmla="*/ 4981916 h 9896089"/>
              <a:gd name="connsiteX3" fmla="*/ 233774 w 6931890"/>
              <a:gd name="connsiteY3" fmla="*/ 0 h 9896089"/>
              <a:gd name="connsiteX4" fmla="*/ 6765203 w 6931890"/>
              <a:gd name="connsiteY4" fmla="*/ 148659 h 9896089"/>
              <a:gd name="connsiteX5" fmla="*/ 6799014 w 6931890"/>
              <a:gd name="connsiteY5" fmla="*/ 2173997 h 9896089"/>
              <a:gd name="connsiteX6" fmla="*/ 6931890 w 6931890"/>
              <a:gd name="connsiteY6" fmla="*/ 9815174 h 9896089"/>
              <a:gd name="connsiteX0" fmla="*/ 6825018 w 6825018"/>
              <a:gd name="connsiteY0" fmla="*/ 9815174 h 10239278"/>
              <a:gd name="connsiteX1" fmla="*/ 3327302 w 6825018"/>
              <a:gd name="connsiteY1" fmla="*/ 9865860 h 10239278"/>
              <a:gd name="connsiteX2" fmla="*/ 319442 w 6825018"/>
              <a:gd name="connsiteY2" fmla="*/ 4851287 h 10239278"/>
              <a:gd name="connsiteX3" fmla="*/ 126902 w 6825018"/>
              <a:gd name="connsiteY3" fmla="*/ 0 h 10239278"/>
              <a:gd name="connsiteX4" fmla="*/ 6658331 w 6825018"/>
              <a:gd name="connsiteY4" fmla="*/ 148659 h 10239278"/>
              <a:gd name="connsiteX5" fmla="*/ 6692142 w 6825018"/>
              <a:gd name="connsiteY5" fmla="*/ 2173997 h 10239278"/>
              <a:gd name="connsiteX6" fmla="*/ 6825018 w 6825018"/>
              <a:gd name="connsiteY6" fmla="*/ 9815174 h 10239278"/>
              <a:gd name="connsiteX0" fmla="*/ 6825018 w 6825018"/>
              <a:gd name="connsiteY0" fmla="*/ 9815174 h 9905687"/>
              <a:gd name="connsiteX1" fmla="*/ 3327302 w 6825018"/>
              <a:gd name="connsiteY1" fmla="*/ 9865860 h 9905687"/>
              <a:gd name="connsiteX2" fmla="*/ 319442 w 6825018"/>
              <a:gd name="connsiteY2" fmla="*/ 4851287 h 9905687"/>
              <a:gd name="connsiteX3" fmla="*/ 126902 w 6825018"/>
              <a:gd name="connsiteY3" fmla="*/ 0 h 9905687"/>
              <a:gd name="connsiteX4" fmla="*/ 6658331 w 6825018"/>
              <a:gd name="connsiteY4" fmla="*/ 148659 h 9905687"/>
              <a:gd name="connsiteX5" fmla="*/ 6692142 w 6825018"/>
              <a:gd name="connsiteY5" fmla="*/ 2173997 h 9905687"/>
              <a:gd name="connsiteX6" fmla="*/ 6825018 w 6825018"/>
              <a:gd name="connsiteY6" fmla="*/ 9815174 h 9905687"/>
              <a:gd name="connsiteX0" fmla="*/ 6825018 w 6825018"/>
              <a:gd name="connsiteY0" fmla="*/ 9815174 h 9963588"/>
              <a:gd name="connsiteX1" fmla="*/ 3327302 w 6825018"/>
              <a:gd name="connsiteY1" fmla="*/ 9865860 h 9963588"/>
              <a:gd name="connsiteX2" fmla="*/ 319442 w 6825018"/>
              <a:gd name="connsiteY2" fmla="*/ 4851287 h 9963588"/>
              <a:gd name="connsiteX3" fmla="*/ 126902 w 6825018"/>
              <a:gd name="connsiteY3" fmla="*/ 0 h 9963588"/>
              <a:gd name="connsiteX4" fmla="*/ 6658331 w 6825018"/>
              <a:gd name="connsiteY4" fmla="*/ 148659 h 9963588"/>
              <a:gd name="connsiteX5" fmla="*/ 6692142 w 6825018"/>
              <a:gd name="connsiteY5" fmla="*/ 2173997 h 9963588"/>
              <a:gd name="connsiteX6" fmla="*/ 6825018 w 6825018"/>
              <a:gd name="connsiteY6" fmla="*/ 9815174 h 9963588"/>
              <a:gd name="connsiteX0" fmla="*/ 6852413 w 6852413"/>
              <a:gd name="connsiteY0" fmla="*/ 9815174 h 10069925"/>
              <a:gd name="connsiteX1" fmla="*/ 3354697 w 6852413"/>
              <a:gd name="connsiteY1" fmla="*/ 9865860 h 10069925"/>
              <a:gd name="connsiteX2" fmla="*/ 1363764 w 6852413"/>
              <a:gd name="connsiteY2" fmla="*/ 7137882 h 10069925"/>
              <a:gd name="connsiteX3" fmla="*/ 346837 w 6852413"/>
              <a:gd name="connsiteY3" fmla="*/ 4851287 h 10069925"/>
              <a:gd name="connsiteX4" fmla="*/ 154297 w 6852413"/>
              <a:gd name="connsiteY4" fmla="*/ 0 h 10069925"/>
              <a:gd name="connsiteX5" fmla="*/ 6685726 w 6852413"/>
              <a:gd name="connsiteY5" fmla="*/ 148659 h 10069925"/>
              <a:gd name="connsiteX6" fmla="*/ 6719537 w 6852413"/>
              <a:gd name="connsiteY6" fmla="*/ 2173997 h 10069925"/>
              <a:gd name="connsiteX7" fmla="*/ 6852413 w 6852413"/>
              <a:gd name="connsiteY7" fmla="*/ 9815174 h 10069925"/>
              <a:gd name="connsiteX0" fmla="*/ 6852413 w 6852413"/>
              <a:gd name="connsiteY0" fmla="*/ 9815174 h 9910453"/>
              <a:gd name="connsiteX1" fmla="*/ 3354697 w 6852413"/>
              <a:gd name="connsiteY1" fmla="*/ 9865860 h 9910453"/>
              <a:gd name="connsiteX2" fmla="*/ 1363764 w 6852413"/>
              <a:gd name="connsiteY2" fmla="*/ 7137882 h 9910453"/>
              <a:gd name="connsiteX3" fmla="*/ 346837 w 6852413"/>
              <a:gd name="connsiteY3" fmla="*/ 4851287 h 9910453"/>
              <a:gd name="connsiteX4" fmla="*/ 154297 w 6852413"/>
              <a:gd name="connsiteY4" fmla="*/ 0 h 9910453"/>
              <a:gd name="connsiteX5" fmla="*/ 6685726 w 6852413"/>
              <a:gd name="connsiteY5" fmla="*/ 148659 h 9910453"/>
              <a:gd name="connsiteX6" fmla="*/ 6719537 w 6852413"/>
              <a:gd name="connsiteY6" fmla="*/ 2173997 h 9910453"/>
              <a:gd name="connsiteX7" fmla="*/ 6852413 w 6852413"/>
              <a:gd name="connsiteY7" fmla="*/ 9815174 h 9910453"/>
              <a:gd name="connsiteX0" fmla="*/ 6852413 w 6852413"/>
              <a:gd name="connsiteY0" fmla="*/ 9815174 h 9924910"/>
              <a:gd name="connsiteX1" fmla="*/ 3354697 w 6852413"/>
              <a:gd name="connsiteY1" fmla="*/ 9865860 h 9924910"/>
              <a:gd name="connsiteX2" fmla="*/ 1363764 w 6852413"/>
              <a:gd name="connsiteY2" fmla="*/ 7137882 h 9924910"/>
              <a:gd name="connsiteX3" fmla="*/ 346837 w 6852413"/>
              <a:gd name="connsiteY3" fmla="*/ 4851287 h 9924910"/>
              <a:gd name="connsiteX4" fmla="*/ 154297 w 6852413"/>
              <a:gd name="connsiteY4" fmla="*/ 0 h 9924910"/>
              <a:gd name="connsiteX5" fmla="*/ 6685726 w 6852413"/>
              <a:gd name="connsiteY5" fmla="*/ 148659 h 9924910"/>
              <a:gd name="connsiteX6" fmla="*/ 6719537 w 6852413"/>
              <a:gd name="connsiteY6" fmla="*/ 2173997 h 9924910"/>
              <a:gd name="connsiteX7" fmla="*/ 6852413 w 6852413"/>
              <a:gd name="connsiteY7" fmla="*/ 9815174 h 9924910"/>
              <a:gd name="connsiteX0" fmla="*/ 6772202 w 6772202"/>
              <a:gd name="connsiteY0" fmla="*/ 9799132 h 10064527"/>
              <a:gd name="connsiteX1" fmla="*/ 3354697 w 6772202"/>
              <a:gd name="connsiteY1" fmla="*/ 9865860 h 10064527"/>
              <a:gd name="connsiteX2" fmla="*/ 1363764 w 6772202"/>
              <a:gd name="connsiteY2" fmla="*/ 7137882 h 10064527"/>
              <a:gd name="connsiteX3" fmla="*/ 346837 w 6772202"/>
              <a:gd name="connsiteY3" fmla="*/ 4851287 h 10064527"/>
              <a:gd name="connsiteX4" fmla="*/ 154297 w 6772202"/>
              <a:gd name="connsiteY4" fmla="*/ 0 h 10064527"/>
              <a:gd name="connsiteX5" fmla="*/ 6685726 w 6772202"/>
              <a:gd name="connsiteY5" fmla="*/ 148659 h 10064527"/>
              <a:gd name="connsiteX6" fmla="*/ 6719537 w 6772202"/>
              <a:gd name="connsiteY6" fmla="*/ 2173997 h 10064527"/>
              <a:gd name="connsiteX7" fmla="*/ 6772202 w 6772202"/>
              <a:gd name="connsiteY7" fmla="*/ 9799132 h 10064527"/>
              <a:gd name="connsiteX0" fmla="*/ 6837956 w 6837956"/>
              <a:gd name="connsiteY0" fmla="*/ 9702879 h 9968274"/>
              <a:gd name="connsiteX1" fmla="*/ 3420451 w 6837956"/>
              <a:gd name="connsiteY1" fmla="*/ 9769607 h 9968274"/>
              <a:gd name="connsiteX2" fmla="*/ 1429518 w 6837956"/>
              <a:gd name="connsiteY2" fmla="*/ 7041629 h 9968274"/>
              <a:gd name="connsiteX3" fmla="*/ 412591 w 6837956"/>
              <a:gd name="connsiteY3" fmla="*/ 4755034 h 9968274"/>
              <a:gd name="connsiteX4" fmla="*/ 139840 w 6837956"/>
              <a:gd name="connsiteY4" fmla="*/ 0 h 9968274"/>
              <a:gd name="connsiteX5" fmla="*/ 6751480 w 6837956"/>
              <a:gd name="connsiteY5" fmla="*/ 52406 h 9968274"/>
              <a:gd name="connsiteX6" fmla="*/ 6785291 w 6837956"/>
              <a:gd name="connsiteY6" fmla="*/ 2077744 h 9968274"/>
              <a:gd name="connsiteX7" fmla="*/ 6837956 w 6837956"/>
              <a:gd name="connsiteY7" fmla="*/ 9702879 h 9968274"/>
              <a:gd name="connsiteX0" fmla="*/ 6837956 w 6837956"/>
              <a:gd name="connsiteY0" fmla="*/ 9702879 h 9968274"/>
              <a:gd name="connsiteX1" fmla="*/ 3420451 w 6837956"/>
              <a:gd name="connsiteY1" fmla="*/ 9769607 h 9968274"/>
              <a:gd name="connsiteX2" fmla="*/ 1429518 w 6837956"/>
              <a:gd name="connsiteY2" fmla="*/ 7041629 h 9968274"/>
              <a:gd name="connsiteX3" fmla="*/ 412591 w 6837956"/>
              <a:gd name="connsiteY3" fmla="*/ 4755034 h 9968274"/>
              <a:gd name="connsiteX4" fmla="*/ 139840 w 6837956"/>
              <a:gd name="connsiteY4" fmla="*/ 0 h 9968274"/>
              <a:gd name="connsiteX5" fmla="*/ 6783564 w 6837956"/>
              <a:gd name="connsiteY5" fmla="*/ 4280 h 9968274"/>
              <a:gd name="connsiteX6" fmla="*/ 6785291 w 6837956"/>
              <a:gd name="connsiteY6" fmla="*/ 2077744 h 9968274"/>
              <a:gd name="connsiteX7" fmla="*/ 6837956 w 6837956"/>
              <a:gd name="connsiteY7" fmla="*/ 9702879 h 9968274"/>
              <a:gd name="connsiteX0" fmla="*/ 6837956 w 6837956"/>
              <a:gd name="connsiteY0" fmla="*/ 9702879 h 9944781"/>
              <a:gd name="connsiteX1" fmla="*/ 3484620 w 6837956"/>
              <a:gd name="connsiteY1" fmla="*/ 9737523 h 9944781"/>
              <a:gd name="connsiteX2" fmla="*/ 1429518 w 6837956"/>
              <a:gd name="connsiteY2" fmla="*/ 7041629 h 9944781"/>
              <a:gd name="connsiteX3" fmla="*/ 412591 w 6837956"/>
              <a:gd name="connsiteY3" fmla="*/ 4755034 h 9944781"/>
              <a:gd name="connsiteX4" fmla="*/ 139840 w 6837956"/>
              <a:gd name="connsiteY4" fmla="*/ 0 h 9944781"/>
              <a:gd name="connsiteX5" fmla="*/ 6783564 w 6837956"/>
              <a:gd name="connsiteY5" fmla="*/ 4280 h 9944781"/>
              <a:gd name="connsiteX6" fmla="*/ 6785291 w 6837956"/>
              <a:gd name="connsiteY6" fmla="*/ 2077744 h 9944781"/>
              <a:gd name="connsiteX7" fmla="*/ 6837956 w 6837956"/>
              <a:gd name="connsiteY7" fmla="*/ 9702879 h 9944781"/>
              <a:gd name="connsiteX0" fmla="*/ 6837956 w 6837956"/>
              <a:gd name="connsiteY0" fmla="*/ 9702879 h 9755911"/>
              <a:gd name="connsiteX1" fmla="*/ 3484620 w 6837956"/>
              <a:gd name="connsiteY1" fmla="*/ 9737523 h 9755911"/>
              <a:gd name="connsiteX2" fmla="*/ 1429518 w 6837956"/>
              <a:gd name="connsiteY2" fmla="*/ 7041629 h 9755911"/>
              <a:gd name="connsiteX3" fmla="*/ 412591 w 6837956"/>
              <a:gd name="connsiteY3" fmla="*/ 4755034 h 9755911"/>
              <a:gd name="connsiteX4" fmla="*/ 139840 w 6837956"/>
              <a:gd name="connsiteY4" fmla="*/ 0 h 9755911"/>
              <a:gd name="connsiteX5" fmla="*/ 6783564 w 6837956"/>
              <a:gd name="connsiteY5" fmla="*/ 4280 h 9755911"/>
              <a:gd name="connsiteX6" fmla="*/ 6785291 w 6837956"/>
              <a:gd name="connsiteY6" fmla="*/ 2077744 h 9755911"/>
              <a:gd name="connsiteX7" fmla="*/ 6837956 w 6837956"/>
              <a:gd name="connsiteY7" fmla="*/ 9702879 h 9755911"/>
              <a:gd name="connsiteX0" fmla="*/ 6837956 w 6837956"/>
              <a:gd name="connsiteY0" fmla="*/ 9702879 h 9755911"/>
              <a:gd name="connsiteX1" fmla="*/ 3612956 w 6837956"/>
              <a:gd name="connsiteY1" fmla="*/ 9737523 h 9755911"/>
              <a:gd name="connsiteX2" fmla="*/ 1429518 w 6837956"/>
              <a:gd name="connsiteY2" fmla="*/ 7041629 h 9755911"/>
              <a:gd name="connsiteX3" fmla="*/ 412591 w 6837956"/>
              <a:gd name="connsiteY3" fmla="*/ 4755034 h 9755911"/>
              <a:gd name="connsiteX4" fmla="*/ 139840 w 6837956"/>
              <a:gd name="connsiteY4" fmla="*/ 0 h 9755911"/>
              <a:gd name="connsiteX5" fmla="*/ 6783564 w 6837956"/>
              <a:gd name="connsiteY5" fmla="*/ 4280 h 9755911"/>
              <a:gd name="connsiteX6" fmla="*/ 6785291 w 6837956"/>
              <a:gd name="connsiteY6" fmla="*/ 2077744 h 9755911"/>
              <a:gd name="connsiteX7" fmla="*/ 6837956 w 6837956"/>
              <a:gd name="connsiteY7" fmla="*/ 9702879 h 9755911"/>
              <a:gd name="connsiteX0" fmla="*/ 6837956 w 6837956"/>
              <a:gd name="connsiteY0" fmla="*/ 9702879 h 9749088"/>
              <a:gd name="connsiteX1" fmla="*/ 3612956 w 6837956"/>
              <a:gd name="connsiteY1" fmla="*/ 9721481 h 9749088"/>
              <a:gd name="connsiteX2" fmla="*/ 1429518 w 6837956"/>
              <a:gd name="connsiteY2" fmla="*/ 7041629 h 9749088"/>
              <a:gd name="connsiteX3" fmla="*/ 412591 w 6837956"/>
              <a:gd name="connsiteY3" fmla="*/ 4755034 h 9749088"/>
              <a:gd name="connsiteX4" fmla="*/ 139840 w 6837956"/>
              <a:gd name="connsiteY4" fmla="*/ 0 h 9749088"/>
              <a:gd name="connsiteX5" fmla="*/ 6783564 w 6837956"/>
              <a:gd name="connsiteY5" fmla="*/ 4280 h 9749088"/>
              <a:gd name="connsiteX6" fmla="*/ 6785291 w 6837956"/>
              <a:gd name="connsiteY6" fmla="*/ 2077744 h 9749088"/>
              <a:gd name="connsiteX7" fmla="*/ 6837956 w 6837956"/>
              <a:gd name="connsiteY7" fmla="*/ 9702879 h 9749088"/>
              <a:gd name="connsiteX0" fmla="*/ 6837956 w 6837956"/>
              <a:gd name="connsiteY0" fmla="*/ 9702879 h 9743719"/>
              <a:gd name="connsiteX1" fmla="*/ 3612956 w 6837956"/>
              <a:gd name="connsiteY1" fmla="*/ 9705439 h 9743719"/>
              <a:gd name="connsiteX2" fmla="*/ 1429518 w 6837956"/>
              <a:gd name="connsiteY2" fmla="*/ 7041629 h 9743719"/>
              <a:gd name="connsiteX3" fmla="*/ 412591 w 6837956"/>
              <a:gd name="connsiteY3" fmla="*/ 4755034 h 9743719"/>
              <a:gd name="connsiteX4" fmla="*/ 139840 w 6837956"/>
              <a:gd name="connsiteY4" fmla="*/ 0 h 9743719"/>
              <a:gd name="connsiteX5" fmla="*/ 6783564 w 6837956"/>
              <a:gd name="connsiteY5" fmla="*/ 4280 h 9743719"/>
              <a:gd name="connsiteX6" fmla="*/ 6785291 w 6837956"/>
              <a:gd name="connsiteY6" fmla="*/ 2077744 h 9743719"/>
              <a:gd name="connsiteX7" fmla="*/ 6837956 w 6837956"/>
              <a:gd name="connsiteY7" fmla="*/ 9702879 h 9743719"/>
              <a:gd name="connsiteX0" fmla="*/ 6837956 w 6837956"/>
              <a:gd name="connsiteY0" fmla="*/ 9702879 h 9739418"/>
              <a:gd name="connsiteX1" fmla="*/ 3628998 w 6837956"/>
              <a:gd name="connsiteY1" fmla="*/ 9689397 h 9739418"/>
              <a:gd name="connsiteX2" fmla="*/ 1429518 w 6837956"/>
              <a:gd name="connsiteY2" fmla="*/ 7041629 h 9739418"/>
              <a:gd name="connsiteX3" fmla="*/ 412591 w 6837956"/>
              <a:gd name="connsiteY3" fmla="*/ 4755034 h 9739418"/>
              <a:gd name="connsiteX4" fmla="*/ 139840 w 6837956"/>
              <a:gd name="connsiteY4" fmla="*/ 0 h 9739418"/>
              <a:gd name="connsiteX5" fmla="*/ 6783564 w 6837956"/>
              <a:gd name="connsiteY5" fmla="*/ 4280 h 9739418"/>
              <a:gd name="connsiteX6" fmla="*/ 6785291 w 6837956"/>
              <a:gd name="connsiteY6" fmla="*/ 2077744 h 9739418"/>
              <a:gd name="connsiteX7" fmla="*/ 6837956 w 6837956"/>
              <a:gd name="connsiteY7" fmla="*/ 9702879 h 9739418"/>
              <a:gd name="connsiteX0" fmla="*/ 6827659 w 6827659"/>
              <a:gd name="connsiteY0" fmla="*/ 9702879 h 9739418"/>
              <a:gd name="connsiteX1" fmla="*/ 3618701 w 6827659"/>
              <a:gd name="connsiteY1" fmla="*/ 9689397 h 9739418"/>
              <a:gd name="connsiteX2" fmla="*/ 1419221 w 6827659"/>
              <a:gd name="connsiteY2" fmla="*/ 7041629 h 9739418"/>
              <a:gd name="connsiteX3" fmla="*/ 402294 w 6827659"/>
              <a:gd name="connsiteY3" fmla="*/ 4755034 h 9739418"/>
              <a:gd name="connsiteX4" fmla="*/ 129543 w 6827659"/>
              <a:gd name="connsiteY4" fmla="*/ 0 h 9739418"/>
              <a:gd name="connsiteX5" fmla="*/ 6773267 w 6827659"/>
              <a:gd name="connsiteY5" fmla="*/ 4280 h 9739418"/>
              <a:gd name="connsiteX6" fmla="*/ 6774994 w 6827659"/>
              <a:gd name="connsiteY6" fmla="*/ 2077744 h 9739418"/>
              <a:gd name="connsiteX7" fmla="*/ 6827659 w 6827659"/>
              <a:gd name="connsiteY7" fmla="*/ 9702879 h 9739418"/>
              <a:gd name="connsiteX0" fmla="*/ 6825272 w 6825272"/>
              <a:gd name="connsiteY0" fmla="*/ 9702879 h 9739418"/>
              <a:gd name="connsiteX1" fmla="*/ 3616314 w 6825272"/>
              <a:gd name="connsiteY1" fmla="*/ 9689397 h 9739418"/>
              <a:gd name="connsiteX2" fmla="*/ 1416834 w 6825272"/>
              <a:gd name="connsiteY2" fmla="*/ 7041629 h 9739418"/>
              <a:gd name="connsiteX3" fmla="*/ 399907 w 6825272"/>
              <a:gd name="connsiteY3" fmla="*/ 4755034 h 9739418"/>
              <a:gd name="connsiteX4" fmla="*/ 127156 w 6825272"/>
              <a:gd name="connsiteY4" fmla="*/ 0 h 9739418"/>
              <a:gd name="connsiteX5" fmla="*/ 6770880 w 6825272"/>
              <a:gd name="connsiteY5" fmla="*/ 4280 h 9739418"/>
              <a:gd name="connsiteX6" fmla="*/ 6772607 w 6825272"/>
              <a:gd name="connsiteY6" fmla="*/ 2077744 h 9739418"/>
              <a:gd name="connsiteX7" fmla="*/ 6825272 w 6825272"/>
              <a:gd name="connsiteY7" fmla="*/ 9702879 h 9739418"/>
              <a:gd name="connsiteX0" fmla="*/ 6817852 w 6817852"/>
              <a:gd name="connsiteY0" fmla="*/ 9702879 h 9739418"/>
              <a:gd name="connsiteX1" fmla="*/ 3608894 w 6817852"/>
              <a:gd name="connsiteY1" fmla="*/ 9689397 h 9739418"/>
              <a:gd name="connsiteX2" fmla="*/ 1409414 w 6817852"/>
              <a:gd name="connsiteY2" fmla="*/ 7041629 h 9739418"/>
              <a:gd name="connsiteX3" fmla="*/ 440613 w 6817852"/>
              <a:gd name="connsiteY3" fmla="*/ 4755034 h 9739418"/>
              <a:gd name="connsiteX4" fmla="*/ 119736 w 6817852"/>
              <a:gd name="connsiteY4" fmla="*/ 0 h 9739418"/>
              <a:gd name="connsiteX5" fmla="*/ 6763460 w 6817852"/>
              <a:gd name="connsiteY5" fmla="*/ 4280 h 9739418"/>
              <a:gd name="connsiteX6" fmla="*/ 6765187 w 6817852"/>
              <a:gd name="connsiteY6" fmla="*/ 2077744 h 9739418"/>
              <a:gd name="connsiteX7" fmla="*/ 6817852 w 6817852"/>
              <a:gd name="connsiteY7" fmla="*/ 9702879 h 9739418"/>
              <a:gd name="connsiteX0" fmla="*/ 6817852 w 6817852"/>
              <a:gd name="connsiteY0" fmla="*/ 9702879 h 9739418"/>
              <a:gd name="connsiteX1" fmla="*/ 3608894 w 6817852"/>
              <a:gd name="connsiteY1" fmla="*/ 9689397 h 9739418"/>
              <a:gd name="connsiteX2" fmla="*/ 1409414 w 6817852"/>
              <a:gd name="connsiteY2" fmla="*/ 7041629 h 9739418"/>
              <a:gd name="connsiteX3" fmla="*/ 440613 w 6817852"/>
              <a:gd name="connsiteY3" fmla="*/ 4755034 h 9739418"/>
              <a:gd name="connsiteX4" fmla="*/ 119736 w 6817852"/>
              <a:gd name="connsiteY4" fmla="*/ 0 h 9739418"/>
              <a:gd name="connsiteX5" fmla="*/ 6763460 w 6817852"/>
              <a:gd name="connsiteY5" fmla="*/ 4280 h 9739418"/>
              <a:gd name="connsiteX6" fmla="*/ 6765187 w 6817852"/>
              <a:gd name="connsiteY6" fmla="*/ 2077744 h 9739418"/>
              <a:gd name="connsiteX7" fmla="*/ 6817852 w 6817852"/>
              <a:gd name="connsiteY7" fmla="*/ 9702879 h 9739418"/>
              <a:gd name="connsiteX0" fmla="*/ 6817852 w 6817852"/>
              <a:gd name="connsiteY0" fmla="*/ 9702879 h 9739418"/>
              <a:gd name="connsiteX1" fmla="*/ 3608894 w 6817852"/>
              <a:gd name="connsiteY1" fmla="*/ 9689397 h 9739418"/>
              <a:gd name="connsiteX2" fmla="*/ 1409414 w 6817852"/>
              <a:gd name="connsiteY2" fmla="*/ 7041629 h 9739418"/>
              <a:gd name="connsiteX3" fmla="*/ 440613 w 6817852"/>
              <a:gd name="connsiteY3" fmla="*/ 4755034 h 9739418"/>
              <a:gd name="connsiteX4" fmla="*/ 119736 w 6817852"/>
              <a:gd name="connsiteY4" fmla="*/ 0 h 9739418"/>
              <a:gd name="connsiteX5" fmla="*/ 6763460 w 6817852"/>
              <a:gd name="connsiteY5" fmla="*/ 4280 h 9739418"/>
              <a:gd name="connsiteX6" fmla="*/ 6765187 w 6817852"/>
              <a:gd name="connsiteY6" fmla="*/ 2077744 h 9739418"/>
              <a:gd name="connsiteX7" fmla="*/ 6817852 w 6817852"/>
              <a:gd name="connsiteY7" fmla="*/ 9702879 h 9739418"/>
              <a:gd name="connsiteX0" fmla="*/ 6817852 w 6817852"/>
              <a:gd name="connsiteY0" fmla="*/ 9702879 h 9739418"/>
              <a:gd name="connsiteX1" fmla="*/ 3608894 w 6817852"/>
              <a:gd name="connsiteY1" fmla="*/ 9689397 h 9739418"/>
              <a:gd name="connsiteX2" fmla="*/ 1409414 w 6817852"/>
              <a:gd name="connsiteY2" fmla="*/ 7041629 h 9739418"/>
              <a:gd name="connsiteX3" fmla="*/ 440613 w 6817852"/>
              <a:gd name="connsiteY3" fmla="*/ 4755034 h 9739418"/>
              <a:gd name="connsiteX4" fmla="*/ 119736 w 6817852"/>
              <a:gd name="connsiteY4" fmla="*/ 0 h 9739418"/>
              <a:gd name="connsiteX5" fmla="*/ 6763460 w 6817852"/>
              <a:gd name="connsiteY5" fmla="*/ 4280 h 9739418"/>
              <a:gd name="connsiteX6" fmla="*/ 6765187 w 6817852"/>
              <a:gd name="connsiteY6" fmla="*/ 2077744 h 9739418"/>
              <a:gd name="connsiteX7" fmla="*/ 6817852 w 6817852"/>
              <a:gd name="connsiteY7" fmla="*/ 9702879 h 9739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17852" h="9739418">
                <a:moveTo>
                  <a:pt x="6817852" y="9702879"/>
                </a:moveTo>
                <a:cubicBezTo>
                  <a:pt x="4172624" y="9787636"/>
                  <a:pt x="3964868" y="9699802"/>
                  <a:pt x="3608894" y="9689397"/>
                </a:cubicBezTo>
                <a:cubicBezTo>
                  <a:pt x="3252920" y="9678992"/>
                  <a:pt x="1814471" y="7909475"/>
                  <a:pt x="1409414" y="7041629"/>
                </a:cubicBezTo>
                <a:cubicBezTo>
                  <a:pt x="940188" y="6173783"/>
                  <a:pt x="575349" y="5319039"/>
                  <a:pt x="440613" y="4755034"/>
                </a:cubicBezTo>
                <a:cubicBezTo>
                  <a:pt x="305877" y="4191029"/>
                  <a:pt x="-237626" y="1338943"/>
                  <a:pt x="119736" y="0"/>
                </a:cubicBezTo>
                <a:lnTo>
                  <a:pt x="6763460" y="4280"/>
                </a:lnTo>
                <a:cubicBezTo>
                  <a:pt x="6774538" y="1237469"/>
                  <a:pt x="6731963" y="395901"/>
                  <a:pt x="6765187" y="2077744"/>
                </a:cubicBezTo>
                <a:cubicBezTo>
                  <a:pt x="6798411" y="3694273"/>
                  <a:pt x="6720073" y="8246730"/>
                  <a:pt x="6817852" y="9702879"/>
                </a:cubicBezTo>
                <a:close/>
              </a:path>
            </a:pathLst>
          </a:custGeom>
          <a:ln w="9525">
            <a:noFill/>
            <a:miter lim="400000"/>
          </a:ln>
          <a:extLst>
            <a:ext uri="{C572A759-6A51-4108-AA02-DFA0A04FC94B}">
              <ma14:wrappingTextBoxFlag xmlns:ma14="http://schemas.microsoft.com/office/mac/drawingml/2011/main" xmlns="" val="1"/>
            </a:ext>
          </a:extLst>
        </p:spPr>
        <p:txBody>
          <a:bodyPr/>
          <a:lstStyle/>
          <a:p>
            <a:endParaRPr lang="en-US" dirty="0"/>
          </a:p>
        </p:txBody>
      </p:sp>
      <p:sp>
        <p:nvSpPr>
          <p:cNvPr id="60" name="Title Text"/>
          <p:cNvSpPr txBox="1">
            <a:spLocks noGrp="1"/>
          </p:cNvSpPr>
          <p:nvPr>
            <p:ph type="title"/>
          </p:nvPr>
        </p:nvSpPr>
        <p:spPr>
          <a:xfrm>
            <a:off x="1270039" y="635000"/>
            <a:ext cx="9117545" cy="1988692"/>
          </a:xfrm>
          <a:prstGeom prst="rect">
            <a:avLst/>
          </a:prstGeom>
        </p:spPr>
        <p:txBody>
          <a:bodyPr anchor="t"/>
          <a:lstStyle/>
          <a:p>
            <a:r>
              <a:t>Title Text</a:t>
            </a:r>
          </a:p>
        </p:txBody>
      </p:sp>
      <p:sp>
        <p:nvSpPr>
          <p:cNvPr id="61" name="Body Level One…"/>
          <p:cNvSpPr txBox="1">
            <a:spLocks noGrp="1"/>
          </p:cNvSpPr>
          <p:nvPr>
            <p:ph type="body" sz="quarter" idx="1"/>
          </p:nvPr>
        </p:nvSpPr>
        <p:spPr>
          <a:xfrm>
            <a:off x="1270039" y="2616200"/>
            <a:ext cx="9117545" cy="4267200"/>
          </a:xfrm>
          <a:prstGeom prst="rect">
            <a:avLst/>
          </a:prstGeom>
        </p:spPr>
        <p:txBody>
          <a:bodyPr anchor="t"/>
          <a:lstStyle>
            <a:lvl1pPr marL="0" indent="0">
              <a:buSzTx/>
              <a:buNone/>
              <a:defRPr>
                <a:solidFill>
                  <a:schemeClr val="tx2">
                    <a:lumMod val="50000"/>
                  </a:schemeClr>
                </a:solidFill>
              </a:defRPr>
            </a:lvl1pPr>
            <a:lvl2pPr marL="0" indent="0">
              <a:buSzTx/>
              <a:buNone/>
              <a:defRPr>
                <a:solidFill>
                  <a:schemeClr val="tx2">
                    <a:lumMod val="50000"/>
                  </a:schemeClr>
                </a:solidFill>
              </a:defRPr>
            </a:lvl2pPr>
            <a:lvl3pPr marL="0" indent="0">
              <a:buSzTx/>
              <a:buNone/>
              <a:defRPr>
                <a:solidFill>
                  <a:schemeClr val="tx2">
                    <a:lumMod val="50000"/>
                  </a:schemeClr>
                </a:solidFill>
              </a:defRPr>
            </a:lvl3pPr>
            <a:lvl4pPr marL="0" indent="0">
              <a:buSzTx/>
              <a:buNone/>
              <a:defRPr>
                <a:solidFill>
                  <a:schemeClr val="tx2">
                    <a:lumMod val="50000"/>
                  </a:schemeClr>
                </a:solidFill>
              </a:defRPr>
            </a:lvl4pPr>
            <a:lvl5pPr marL="0" indent="0">
              <a:buSzTx/>
              <a:buNone/>
              <a:defRPr>
                <a:solidFill>
                  <a:schemeClr val="tx2">
                    <a:lumMod val="50000"/>
                  </a:schemeClr>
                </a:solidFill>
              </a:defRPr>
            </a:lvl5pPr>
          </a:lstStyle>
          <a:p>
            <a:r>
              <a:t>Body Level One</a:t>
            </a:r>
          </a:p>
          <a:p>
            <a:pPr lvl="1"/>
            <a:r>
              <a:t>Body Level Two</a:t>
            </a:r>
          </a:p>
          <a:p>
            <a:pPr lvl="2"/>
            <a:r>
              <a:t>Body Level Three</a:t>
            </a:r>
          </a:p>
          <a:p>
            <a:pPr lvl="3"/>
            <a:r>
              <a:t>Body Level Four</a:t>
            </a:r>
          </a:p>
          <a:p>
            <a:pPr lvl="4"/>
            <a:r>
              <a:t>Body Level Five</a:t>
            </a:r>
          </a:p>
        </p:txBody>
      </p:sp>
      <p:sp>
        <p:nvSpPr>
          <p:cNvPr id="62" name="Pull out quote"/>
          <p:cNvSpPr>
            <a:spLocks noGrp="1"/>
          </p:cNvSpPr>
          <p:nvPr>
            <p:ph type="body" sz="quarter" idx="14"/>
          </p:nvPr>
        </p:nvSpPr>
        <p:spPr>
          <a:xfrm>
            <a:off x="9766340" y="9099807"/>
            <a:ext cx="6549451" cy="406401"/>
          </a:xfrm>
          <a:prstGeom prst="rect">
            <a:avLst/>
          </a:prstGeom>
        </p:spPr>
        <p:txBody>
          <a:bodyPr/>
          <a:lstStyle>
            <a:lvl1pPr marL="0" indent="0">
              <a:spcBef>
                <a:spcPts val="0"/>
              </a:spcBef>
              <a:buSzTx/>
              <a:buNone/>
              <a:defRPr>
                <a:solidFill>
                  <a:srgbClr val="00A585"/>
                </a:solidFill>
                <a:latin typeface="Open Sans Bold"/>
                <a:sym typeface="Open Sans Bold"/>
              </a:defRPr>
            </a:lvl1pPr>
          </a:lstStyle>
          <a:p>
            <a:pPr marL="0" indent="0">
              <a:spcBef>
                <a:spcPts val="0"/>
              </a:spcBef>
              <a:buSzTx/>
              <a:buNone/>
              <a:defRPr>
                <a:solidFill>
                  <a:srgbClr val="00A585"/>
                </a:solidFill>
                <a:latin typeface="Open Sans Bold"/>
                <a:ea typeface="Open Sans Bold"/>
                <a:cs typeface="Open Sans Bold"/>
                <a:sym typeface="Open Sans Bold"/>
              </a:defRPr>
            </a:pPr>
            <a:endParaRPr/>
          </a:p>
        </p:txBody>
      </p:sp>
      <p:sp>
        <p:nvSpPr>
          <p:cNvPr id="63" name="Slide Number"/>
          <p:cNvSpPr txBox="1">
            <a:spLocks noGrp="1"/>
          </p:cNvSpPr>
          <p:nvPr>
            <p:ph type="sldNum" sz="quarter" idx="2"/>
          </p:nvPr>
        </p:nvSpPr>
        <p:spPr>
          <a:xfrm>
            <a:off x="3396741" y="8803219"/>
            <a:ext cx="418384" cy="410369"/>
          </a:xfrm>
          <a:prstGeom prst="rect">
            <a:avLst/>
          </a:prstGeom>
        </p:spPr>
        <p:txBody>
          <a:bodyPr/>
          <a:lstStyle>
            <a:lvl1pPr>
              <a:defRPr sz="2000">
                <a:solidFill>
                  <a:srgbClr val="00B297"/>
                </a:solidFill>
              </a:defRPr>
            </a:lvl1pPr>
          </a:lstStyle>
          <a:p>
            <a:fld id="{86CB4B4D-7CA3-9044-876B-883B54F8677D}" type="slidenum">
              <a:rPr lang="en-US" smtClean="0"/>
              <a:pPr/>
              <a:t>‹#›</a:t>
            </a:fld>
            <a:endParaRPr lang="en-US" dirty="0"/>
          </a:p>
        </p:txBody>
      </p:sp>
    </p:spTree>
    <p:extLst>
      <p:ext uri="{BB962C8B-B14F-4D97-AF65-F5344CB8AC3E}">
        <p14:creationId xmlns:p14="http://schemas.microsoft.com/office/powerpoint/2010/main" val="1217093437"/>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Title &amp; Subtitle copy">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DEE5E75-E4E7-46C0-B2F7-607B74EAFE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971" y="-7099"/>
            <a:ext cx="6316089" cy="9760699"/>
          </a:xfrm>
          <a:prstGeom prst="rect">
            <a:avLst/>
          </a:prstGeom>
        </p:spPr>
      </p:pic>
      <p:sp>
        <p:nvSpPr>
          <p:cNvPr id="35" name="Title Text"/>
          <p:cNvSpPr txBox="1">
            <a:spLocks noGrp="1"/>
          </p:cNvSpPr>
          <p:nvPr>
            <p:ph type="title"/>
          </p:nvPr>
        </p:nvSpPr>
        <p:spPr>
          <a:xfrm>
            <a:off x="6361565" y="1638300"/>
            <a:ext cx="9285313" cy="1130300"/>
          </a:xfrm>
          <a:prstGeom prst="rect">
            <a:avLst/>
          </a:prstGeom>
        </p:spPr>
        <p:txBody>
          <a:bodyPr anchor="t"/>
          <a:lstStyle>
            <a:lvl1pPr>
              <a:defRPr>
                <a:solidFill>
                  <a:schemeClr val="tx2">
                    <a:lumMod val="50000"/>
                  </a:schemeClr>
                </a:solidFill>
              </a:defRPr>
            </a:lvl1pPr>
          </a:lstStyle>
          <a:p>
            <a:r>
              <a:t>Title Text</a:t>
            </a:r>
          </a:p>
        </p:txBody>
      </p:sp>
      <p:sp>
        <p:nvSpPr>
          <p:cNvPr id="36" name="Body Level One…"/>
          <p:cNvSpPr txBox="1">
            <a:spLocks noGrp="1"/>
          </p:cNvSpPr>
          <p:nvPr>
            <p:ph type="body" sz="half" idx="1"/>
          </p:nvPr>
        </p:nvSpPr>
        <p:spPr>
          <a:xfrm>
            <a:off x="6667513" y="3302296"/>
            <a:ext cx="9518732" cy="4831360"/>
          </a:xfrm>
          <a:prstGeom prst="rect">
            <a:avLst/>
          </a:prstGeom>
        </p:spPr>
        <p:txBody>
          <a:bodyPr anchor="t"/>
          <a:lstStyle>
            <a:lvl1pPr marL="571500" indent="-571500">
              <a:buSzTx/>
              <a:buFont typeface="Arial" panose="020B0604020202020204" pitchFamily="34" charset="0"/>
              <a:buChar char="•"/>
              <a:defRPr>
                <a:solidFill>
                  <a:schemeClr val="tx2">
                    <a:lumMod val="50000"/>
                  </a:schemeClr>
                </a:solidFill>
              </a:defRPr>
            </a:lvl1pPr>
            <a:lvl2pPr marL="571500" indent="-571500">
              <a:buSzTx/>
              <a:buFont typeface="Arial" panose="020B0604020202020204" pitchFamily="34" charset="0"/>
              <a:buChar char="•"/>
              <a:defRPr>
                <a:solidFill>
                  <a:schemeClr val="tx2">
                    <a:lumMod val="50000"/>
                  </a:schemeClr>
                </a:solidFill>
              </a:defRPr>
            </a:lvl2pPr>
            <a:lvl3pPr marL="571500" indent="-571500">
              <a:buSzTx/>
              <a:buFont typeface="Arial" panose="020B0604020202020204" pitchFamily="34" charset="0"/>
              <a:buChar char="•"/>
              <a:defRPr>
                <a:solidFill>
                  <a:schemeClr val="tx2">
                    <a:lumMod val="50000"/>
                  </a:schemeClr>
                </a:solidFill>
              </a:defRPr>
            </a:lvl3pPr>
            <a:lvl4pPr marL="571500" indent="-571500">
              <a:buSzTx/>
              <a:buFont typeface="Arial" panose="020B0604020202020204" pitchFamily="34" charset="0"/>
              <a:buChar char="•"/>
              <a:defRPr>
                <a:solidFill>
                  <a:schemeClr val="tx2">
                    <a:lumMod val="50000"/>
                  </a:schemeClr>
                </a:solidFill>
              </a:defRPr>
            </a:lvl4pPr>
            <a:lvl5pPr marL="571500" indent="-571500">
              <a:buSzTx/>
              <a:buFont typeface="Arial" panose="020B0604020202020204" pitchFamily="34" charset="0"/>
              <a:buChar char="•"/>
              <a:defRPr>
                <a:solidFill>
                  <a:schemeClr val="tx2">
                    <a:lumMod val="50000"/>
                  </a:schemeClr>
                </a:solidFill>
              </a:defRPr>
            </a:lvl5p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pic>
        <p:nvPicPr>
          <p:cNvPr id="37" name="pasted-image.pdf" descr="pasted-image.pdf"/>
          <p:cNvPicPr>
            <a:picLocks noChangeAspect="1"/>
          </p:cNvPicPr>
          <p:nvPr userDrawn="1"/>
        </p:nvPicPr>
        <p:blipFill>
          <a:blip r:embed="rId3"/>
          <a:stretch>
            <a:fillRect/>
          </a:stretch>
        </p:blipFill>
        <p:spPr>
          <a:xfrm>
            <a:off x="3207552" y="8668092"/>
            <a:ext cx="66421" cy="406402"/>
          </a:xfrm>
          <a:prstGeom prst="rect">
            <a:avLst/>
          </a:prstGeom>
          <a:ln w="12700">
            <a:miter lim="400000"/>
          </a:ln>
        </p:spPr>
      </p:pic>
      <p:sp>
        <p:nvSpPr>
          <p:cNvPr id="38" name="Page"/>
          <p:cNvSpPr txBox="1"/>
          <p:nvPr userDrawn="1"/>
        </p:nvSpPr>
        <p:spPr>
          <a:xfrm>
            <a:off x="3348259" y="8531021"/>
            <a:ext cx="801091" cy="424116"/>
          </a:xfrm>
          <a:prstGeom prst="rect">
            <a:avLst/>
          </a:prstGeom>
          <a:ln w="12700">
            <a:miter lim="400000"/>
          </a:ln>
          <a:extLst>
            <a:ext uri="{C572A759-6A51-4108-AA02-DFA0A04FC94B}">
              <ma14:wrappingTextBoxFlag xmlns:ma14="http://schemas.microsoft.com/office/mac/drawingml/2011/main" xmlns="" val="1"/>
            </a:ext>
          </a:extLst>
        </p:spPr>
        <p:txBody>
          <a:bodyPr lIns="67735" tIns="67735" rIns="67735" bIns="67735" anchor="ctr">
            <a:spAutoFit/>
          </a:bodyPr>
          <a:lstStyle>
            <a:lvl1pPr algn="l">
              <a:defRPr sz="1400" cap="all">
                <a:solidFill>
                  <a:srgbClr val="FFFFFF"/>
                </a:solidFill>
                <a:latin typeface="Open Sans Bold"/>
                <a:ea typeface="Open Sans Bold"/>
                <a:cs typeface="Open Sans Bold"/>
                <a:sym typeface="Open Sans Bold"/>
              </a:defRPr>
            </a:lvl1pPr>
          </a:lstStyle>
          <a:p>
            <a:r>
              <a:rPr lang="en-US" sz="1867" dirty="0"/>
              <a:t>SLIDE</a:t>
            </a:r>
            <a:endParaRPr sz="1867" dirty="0"/>
          </a:p>
        </p:txBody>
      </p:sp>
      <p:pic>
        <p:nvPicPr>
          <p:cNvPr id="39" name="pasted-image.pdf" descr="pasted-image.pdf"/>
          <p:cNvPicPr>
            <a:picLocks noChangeAspect="1"/>
          </p:cNvPicPr>
          <p:nvPr/>
        </p:nvPicPr>
        <p:blipFill>
          <a:blip r:embed="rId4"/>
          <a:stretch>
            <a:fillRect/>
          </a:stretch>
        </p:blipFill>
        <p:spPr>
          <a:xfrm>
            <a:off x="522445" y="8489918"/>
            <a:ext cx="2443489" cy="1048626"/>
          </a:xfrm>
          <a:prstGeom prst="rect">
            <a:avLst/>
          </a:prstGeom>
          <a:ln w="12700">
            <a:miter lim="400000"/>
          </a:ln>
        </p:spPr>
      </p:pic>
      <p:sp>
        <p:nvSpPr>
          <p:cNvPr id="40" name="Slide Number"/>
          <p:cNvSpPr txBox="1">
            <a:spLocks noGrp="1"/>
          </p:cNvSpPr>
          <p:nvPr>
            <p:ph type="sldNum" sz="quarter" idx="2"/>
          </p:nvPr>
        </p:nvSpPr>
        <p:spPr>
          <a:xfrm>
            <a:off x="3359302" y="8806579"/>
            <a:ext cx="407163" cy="389915"/>
          </a:xfrm>
          <a:prstGeom prst="rect">
            <a:avLst/>
          </a:prstGeom>
        </p:spPr>
        <p:txBody>
          <a:bodyPr/>
          <a:lstStyle>
            <a:lvl1pPr>
              <a:defRPr b="1">
                <a:solidFill>
                  <a:schemeClr val="bg1"/>
                </a:solidFill>
              </a:defRPr>
            </a:lvl1pPr>
          </a:lstStyle>
          <a:p>
            <a:fld id="{86CB4B4D-7CA3-9044-876B-883B54F8677D}" type="slidenum">
              <a:rPr lang="en-US" smtClean="0"/>
              <a:pPr/>
              <a:t>‹#›</a:t>
            </a:fld>
            <a:endParaRPr lang="en-US" dirty="0"/>
          </a:p>
        </p:txBody>
      </p:sp>
      <p:sp>
        <p:nvSpPr>
          <p:cNvPr id="10" name="TextBox 9">
            <a:extLst>
              <a:ext uri="{FF2B5EF4-FFF2-40B4-BE49-F238E27FC236}">
                <a16:creationId xmlns:a16="http://schemas.microsoft.com/office/drawing/2014/main" id="{8A22E215-9954-4806-9D9A-1A1420963F8F}"/>
              </a:ext>
            </a:extLst>
          </p:cNvPr>
          <p:cNvSpPr txBox="1"/>
          <p:nvPr userDrawn="1"/>
        </p:nvSpPr>
        <p:spPr>
          <a:xfrm>
            <a:off x="552421" y="1786744"/>
            <a:ext cx="4438716" cy="23185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7200" b="1" i="0" u="none" strike="noStrike" cap="none" spc="0" normalizeH="0" baseline="0" dirty="0">
                <a:ln>
                  <a:noFill/>
                </a:ln>
                <a:solidFill>
                  <a:schemeClr val="bg1"/>
                </a:solidFill>
                <a:effectLst/>
                <a:uFillTx/>
                <a:latin typeface="Open Sans Regular"/>
                <a:ea typeface="Open Sans Regular"/>
                <a:cs typeface="Open Sans Regular"/>
                <a:sym typeface="Open Sans Regular"/>
              </a:rPr>
              <a:t>Learning </a:t>
            </a:r>
          </a:p>
          <a:p>
            <a:pPr marL="228600" marR="0" indent="0" algn="ctr" defTabSz="584200" rtl="0" fontAlgn="auto" latinLnBrk="0" hangingPunct="0">
              <a:lnSpc>
                <a:spcPct val="100000"/>
              </a:lnSpc>
              <a:spcBef>
                <a:spcPts val="0"/>
              </a:spcBef>
              <a:spcAft>
                <a:spcPts val="0"/>
              </a:spcAft>
              <a:buClrTx/>
              <a:buSzTx/>
              <a:buFontTx/>
              <a:buNone/>
              <a:tabLst/>
            </a:pPr>
            <a:r>
              <a:rPr kumimoji="0" lang="en-US" sz="7200" b="1" i="0" u="none" strike="noStrike" cap="none" spc="0" normalizeH="0" baseline="0" dirty="0">
                <a:ln>
                  <a:noFill/>
                </a:ln>
                <a:solidFill>
                  <a:schemeClr val="bg1"/>
                </a:solidFill>
                <a:effectLst/>
                <a:uFillTx/>
                <a:latin typeface="Open Sans Regular"/>
                <a:ea typeface="Open Sans Regular"/>
                <a:cs typeface="Open Sans Regular"/>
                <a:sym typeface="Open Sans Regular"/>
              </a:rPr>
              <a:t> objectives</a:t>
            </a:r>
          </a:p>
        </p:txBody>
      </p:sp>
      <p:sp>
        <p:nvSpPr>
          <p:cNvPr id="11" name="Oval 10">
            <a:extLst>
              <a:ext uri="{FF2B5EF4-FFF2-40B4-BE49-F238E27FC236}">
                <a16:creationId xmlns:a16="http://schemas.microsoft.com/office/drawing/2014/main" id="{BA8CD374-DE7D-43EA-9F94-1DD0DF2811CA}"/>
              </a:ext>
            </a:extLst>
          </p:cNvPr>
          <p:cNvSpPr/>
          <p:nvPr userDrawn="1"/>
        </p:nvSpPr>
        <p:spPr>
          <a:xfrm>
            <a:off x="4471987" y="4991049"/>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2" name="Oval 11">
            <a:extLst>
              <a:ext uri="{FF2B5EF4-FFF2-40B4-BE49-F238E27FC236}">
                <a16:creationId xmlns:a16="http://schemas.microsoft.com/office/drawing/2014/main" id="{373BD401-B204-477D-A258-15956F87BFBD}"/>
              </a:ext>
            </a:extLst>
          </p:cNvPr>
          <p:cNvSpPr/>
          <p:nvPr userDrawn="1"/>
        </p:nvSpPr>
        <p:spPr>
          <a:xfrm>
            <a:off x="1409685" y="5472065"/>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3" name="Oval 12">
            <a:extLst>
              <a:ext uri="{FF2B5EF4-FFF2-40B4-BE49-F238E27FC236}">
                <a16:creationId xmlns:a16="http://schemas.microsoft.com/office/drawing/2014/main" id="{665F1934-5DEE-4B6F-82A1-91C94ED66EC1}"/>
              </a:ext>
            </a:extLst>
          </p:cNvPr>
          <p:cNvSpPr/>
          <p:nvPr userDrawn="1"/>
        </p:nvSpPr>
        <p:spPr>
          <a:xfrm>
            <a:off x="3005129" y="5524449"/>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4" name="Oval 13">
            <a:extLst>
              <a:ext uri="{FF2B5EF4-FFF2-40B4-BE49-F238E27FC236}">
                <a16:creationId xmlns:a16="http://schemas.microsoft.com/office/drawing/2014/main" id="{603988E4-17E3-4E17-A8A9-FA733984BEF0}"/>
              </a:ext>
            </a:extLst>
          </p:cNvPr>
          <p:cNvSpPr/>
          <p:nvPr userDrawn="1"/>
        </p:nvSpPr>
        <p:spPr>
          <a:xfrm>
            <a:off x="233341" y="4681484"/>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5" name="Oval 14">
            <a:extLst>
              <a:ext uri="{FF2B5EF4-FFF2-40B4-BE49-F238E27FC236}">
                <a16:creationId xmlns:a16="http://schemas.microsoft.com/office/drawing/2014/main" id="{7D045646-DD89-4624-8E95-9D8CB247E220}"/>
              </a:ext>
            </a:extLst>
          </p:cNvPr>
          <p:cNvSpPr/>
          <p:nvPr userDrawn="1"/>
        </p:nvSpPr>
        <p:spPr>
          <a:xfrm>
            <a:off x="1433493" y="209486"/>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6" name="Oval 15">
            <a:extLst>
              <a:ext uri="{FF2B5EF4-FFF2-40B4-BE49-F238E27FC236}">
                <a16:creationId xmlns:a16="http://schemas.microsoft.com/office/drawing/2014/main" id="{8ACE747F-5601-408E-A284-04E991B5B0CB}"/>
              </a:ext>
            </a:extLst>
          </p:cNvPr>
          <p:cNvSpPr/>
          <p:nvPr userDrawn="1"/>
        </p:nvSpPr>
        <p:spPr>
          <a:xfrm>
            <a:off x="257149" y="876244"/>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7" name="Oval 16">
            <a:extLst>
              <a:ext uri="{FF2B5EF4-FFF2-40B4-BE49-F238E27FC236}">
                <a16:creationId xmlns:a16="http://schemas.microsoft.com/office/drawing/2014/main" id="{EAE39682-91C7-46FF-A65B-27005750B901}"/>
              </a:ext>
            </a:extLst>
          </p:cNvPr>
          <p:cNvSpPr/>
          <p:nvPr userDrawn="1"/>
        </p:nvSpPr>
        <p:spPr>
          <a:xfrm>
            <a:off x="121198" y="6224608"/>
            <a:ext cx="524523" cy="54764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8" name="Oval 17">
            <a:extLst>
              <a:ext uri="{FF2B5EF4-FFF2-40B4-BE49-F238E27FC236}">
                <a16:creationId xmlns:a16="http://schemas.microsoft.com/office/drawing/2014/main" id="{5892AB23-FC02-44D7-8FF0-02B234D00C47}"/>
              </a:ext>
            </a:extLst>
          </p:cNvPr>
          <p:cNvSpPr/>
          <p:nvPr userDrawn="1"/>
        </p:nvSpPr>
        <p:spPr>
          <a:xfrm>
            <a:off x="2834779" y="6925190"/>
            <a:ext cx="524523" cy="54764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9" name="Oval 18">
            <a:extLst>
              <a:ext uri="{FF2B5EF4-FFF2-40B4-BE49-F238E27FC236}">
                <a16:creationId xmlns:a16="http://schemas.microsoft.com/office/drawing/2014/main" id="{98FB21B8-E4AD-4633-83D1-A7C8732FDBF0}"/>
              </a:ext>
            </a:extLst>
          </p:cNvPr>
          <p:cNvSpPr/>
          <p:nvPr userDrawn="1"/>
        </p:nvSpPr>
        <p:spPr>
          <a:xfrm>
            <a:off x="2156671" y="8305162"/>
            <a:ext cx="323869" cy="30243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0" name="Oval 19">
            <a:extLst>
              <a:ext uri="{FF2B5EF4-FFF2-40B4-BE49-F238E27FC236}">
                <a16:creationId xmlns:a16="http://schemas.microsoft.com/office/drawing/2014/main" id="{B664045A-1DB3-45FF-BEAE-03007B19879C}"/>
              </a:ext>
            </a:extLst>
          </p:cNvPr>
          <p:cNvSpPr/>
          <p:nvPr userDrawn="1"/>
        </p:nvSpPr>
        <p:spPr>
          <a:xfrm>
            <a:off x="4030460" y="7983624"/>
            <a:ext cx="323869" cy="30243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1" name="Oval 20">
            <a:extLst>
              <a:ext uri="{FF2B5EF4-FFF2-40B4-BE49-F238E27FC236}">
                <a16:creationId xmlns:a16="http://schemas.microsoft.com/office/drawing/2014/main" id="{76E15AEC-65DB-4293-AE4E-9A0493FA6690}"/>
              </a:ext>
            </a:extLst>
          </p:cNvPr>
          <p:cNvSpPr/>
          <p:nvPr userDrawn="1"/>
        </p:nvSpPr>
        <p:spPr>
          <a:xfrm>
            <a:off x="5477583" y="6194398"/>
            <a:ext cx="323869" cy="30243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2" name="Oval 21">
            <a:extLst>
              <a:ext uri="{FF2B5EF4-FFF2-40B4-BE49-F238E27FC236}">
                <a16:creationId xmlns:a16="http://schemas.microsoft.com/office/drawing/2014/main" id="{A40B9A37-74F8-4DA1-B76F-1B3F3D1ECFAC}"/>
              </a:ext>
            </a:extLst>
          </p:cNvPr>
          <p:cNvSpPr/>
          <p:nvPr userDrawn="1"/>
        </p:nvSpPr>
        <p:spPr>
          <a:xfrm>
            <a:off x="371593" y="7842725"/>
            <a:ext cx="323869" cy="30243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3" name="Oval 22">
            <a:extLst>
              <a:ext uri="{FF2B5EF4-FFF2-40B4-BE49-F238E27FC236}">
                <a16:creationId xmlns:a16="http://schemas.microsoft.com/office/drawing/2014/main" id="{87C3606F-D2F7-4578-93CE-BE4BD279FB90}"/>
              </a:ext>
            </a:extLst>
          </p:cNvPr>
          <p:cNvSpPr/>
          <p:nvPr userDrawn="1"/>
        </p:nvSpPr>
        <p:spPr>
          <a:xfrm>
            <a:off x="4323072" y="6558155"/>
            <a:ext cx="524523" cy="54764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4" name="Oval 23">
            <a:extLst>
              <a:ext uri="{FF2B5EF4-FFF2-40B4-BE49-F238E27FC236}">
                <a16:creationId xmlns:a16="http://schemas.microsoft.com/office/drawing/2014/main" id="{B8882536-B02B-4BE7-95DB-754380B43616}"/>
              </a:ext>
            </a:extLst>
          </p:cNvPr>
          <p:cNvSpPr/>
          <p:nvPr userDrawn="1"/>
        </p:nvSpPr>
        <p:spPr>
          <a:xfrm>
            <a:off x="1431123" y="6925190"/>
            <a:ext cx="524523" cy="54764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70" name="Title Text"/>
          <p:cNvSpPr txBox="1">
            <a:spLocks noGrp="1"/>
          </p:cNvSpPr>
          <p:nvPr>
            <p:ph type="title"/>
          </p:nvPr>
        </p:nvSpPr>
        <p:spPr>
          <a:prstGeom prst="rect">
            <a:avLst/>
          </a:prstGeom>
        </p:spPr>
        <p:txBody>
          <a:bodyPr/>
          <a:lstStyle/>
          <a:p>
            <a:r>
              <a:t>Title Text</a:t>
            </a:r>
          </a:p>
        </p:txBody>
      </p:sp>
      <p:sp>
        <p:nvSpPr>
          <p:cNvPr id="71"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2"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End page">
    <p:spTree>
      <p:nvGrpSpPr>
        <p:cNvPr id="1" name=""/>
        <p:cNvGrpSpPr/>
        <p:nvPr/>
      </p:nvGrpSpPr>
      <p:grpSpPr>
        <a:xfrm>
          <a:off x="0" y="0"/>
          <a:ext cx="0" cy="0"/>
          <a:chOff x="0" y="0"/>
          <a:chExt cx="0" cy="0"/>
        </a:xfrm>
      </p:grpSpPr>
      <p:pic>
        <p:nvPicPr>
          <p:cNvPr id="106" name="pasted-image.pdf" descr="pasted-image.pdf"/>
          <p:cNvPicPr>
            <a:picLocks noChangeAspect="1"/>
          </p:cNvPicPr>
          <p:nvPr/>
        </p:nvPicPr>
        <p:blipFill>
          <a:blip r:embed="rId2"/>
          <a:stretch>
            <a:fillRect/>
          </a:stretch>
        </p:blipFill>
        <p:spPr>
          <a:xfrm>
            <a:off x="3721119" y="3557851"/>
            <a:ext cx="4836076" cy="2187856"/>
          </a:xfrm>
          <a:prstGeom prst="rect">
            <a:avLst/>
          </a:prstGeom>
          <a:ln w="12700">
            <a:miter lim="400000"/>
          </a:ln>
        </p:spPr>
      </p:pic>
      <p:pic>
        <p:nvPicPr>
          <p:cNvPr id="107" name="pasted-image.pdf" descr="pasted-image.pdf"/>
          <p:cNvPicPr>
            <a:picLocks noChangeAspect="1"/>
          </p:cNvPicPr>
          <p:nvPr/>
        </p:nvPicPr>
        <p:blipFill>
          <a:blip r:embed="rId3"/>
          <a:stretch>
            <a:fillRect/>
          </a:stretch>
        </p:blipFill>
        <p:spPr>
          <a:xfrm>
            <a:off x="9051524" y="3976666"/>
            <a:ext cx="117777" cy="1190673"/>
          </a:xfrm>
          <a:prstGeom prst="rect">
            <a:avLst/>
          </a:prstGeom>
          <a:ln w="12700">
            <a:miter lim="400000"/>
          </a:ln>
        </p:spPr>
      </p:pic>
      <p:sp>
        <p:nvSpPr>
          <p:cNvPr id="108" name="You"/>
          <p:cNvSpPr txBox="1"/>
          <p:nvPr/>
        </p:nvSpPr>
        <p:spPr>
          <a:xfrm>
            <a:off x="9663630" y="4366761"/>
            <a:ext cx="7082075" cy="1121678"/>
          </a:xfrm>
          <a:prstGeom prst="rect">
            <a:avLst/>
          </a:prstGeom>
          <a:ln w="12700">
            <a:miter lim="400000"/>
          </a:ln>
          <a:extLst>
            <a:ext uri="{C572A759-6A51-4108-AA02-DFA0A04FC94B}">
              <ma14:wrappingTextBoxFlag xmlns:ma14="http://schemas.microsoft.com/office/mac/drawingml/2011/main" xmlns="" val="1"/>
            </a:ext>
          </a:extLst>
        </p:spPr>
        <p:txBody>
          <a:bodyPr lIns="67735" tIns="67735" rIns="67735" bIns="67735" anchor="ctr">
            <a:spAutoFit/>
          </a:bodyPr>
          <a:lstStyle>
            <a:lvl1pPr algn="l">
              <a:defRPr sz="4800" cap="all">
                <a:solidFill>
                  <a:srgbClr val="00A585"/>
                </a:solidFill>
                <a:latin typeface="Open Sans Bold"/>
                <a:ea typeface="Open Sans Bold"/>
                <a:cs typeface="Open Sans Bold"/>
                <a:sym typeface="Open Sans Bold"/>
              </a:defRPr>
            </a:lvl1pPr>
          </a:lstStyle>
          <a:p>
            <a:r>
              <a:rPr sz="6400" dirty="0"/>
              <a:t>You</a:t>
            </a:r>
          </a:p>
        </p:txBody>
      </p:sp>
      <p:sp>
        <p:nvSpPr>
          <p:cNvPr id="109" name="Thank"/>
          <p:cNvSpPr txBox="1"/>
          <p:nvPr/>
        </p:nvSpPr>
        <p:spPr>
          <a:xfrm>
            <a:off x="9595893" y="3557851"/>
            <a:ext cx="7345475" cy="1367899"/>
          </a:xfrm>
          <a:prstGeom prst="rect">
            <a:avLst/>
          </a:prstGeom>
          <a:ln w="12700">
            <a:miter lim="400000"/>
          </a:ln>
          <a:extLst>
            <a:ext uri="{C572A759-6A51-4108-AA02-DFA0A04FC94B}">
              <ma14:wrappingTextBoxFlag xmlns:ma14="http://schemas.microsoft.com/office/mac/drawingml/2011/main" xmlns="" val="1"/>
            </a:ext>
          </a:extLst>
        </p:spPr>
        <p:txBody>
          <a:bodyPr lIns="67735" tIns="67735" rIns="67735" bIns="67735" anchor="ctr">
            <a:spAutoFit/>
          </a:bodyPr>
          <a:lstStyle>
            <a:lvl1pPr algn="l">
              <a:defRPr sz="6000" cap="all">
                <a:solidFill>
                  <a:srgbClr val="000000"/>
                </a:solidFill>
                <a:latin typeface="Open Sans Light"/>
                <a:ea typeface="Open Sans Light"/>
                <a:cs typeface="Open Sans Light"/>
                <a:sym typeface="Open Sans Light"/>
              </a:defRPr>
            </a:lvl1pPr>
          </a:lstStyle>
          <a:p>
            <a:r>
              <a:rPr sz="8000" dirty="0"/>
              <a:t>Thank</a:t>
            </a:r>
          </a:p>
        </p:txBody>
      </p:sp>
      <p:sp>
        <p:nvSpPr>
          <p:cNvPr id="110" name="Slide Number"/>
          <p:cNvSpPr txBox="1">
            <a:spLocks noGrp="1"/>
          </p:cNvSpPr>
          <p:nvPr>
            <p:ph type="sldNum" sz="quarter" idx="2"/>
          </p:nvPr>
        </p:nvSpPr>
        <p:spPr>
          <a:xfrm>
            <a:off x="8661667" y="9251950"/>
            <a:ext cx="394339" cy="389915"/>
          </a:xfrm>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396511" y="26900"/>
            <a:ext cx="14800185"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t">
            <a:normAutofit/>
          </a:bodyPr>
          <a:lstStyle/>
          <a:p>
            <a:r>
              <a:rPr dirty="0"/>
              <a:t>Title Text</a:t>
            </a:r>
          </a:p>
        </p:txBody>
      </p:sp>
      <p:sp>
        <p:nvSpPr>
          <p:cNvPr id="3" name="Body Level One…"/>
          <p:cNvSpPr txBox="1">
            <a:spLocks noGrp="1"/>
          </p:cNvSpPr>
          <p:nvPr>
            <p:ph type="body" idx="1"/>
          </p:nvPr>
        </p:nvSpPr>
        <p:spPr>
          <a:xfrm>
            <a:off x="1270039" y="2603500"/>
            <a:ext cx="14800185"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t">
            <a:normAutofit/>
          </a:bodyPr>
          <a:lstStyle/>
          <a:p>
            <a:r>
              <a:t>Body Level One</a:t>
            </a:r>
          </a:p>
          <a:p>
            <a:pPr lvl="1"/>
            <a:r>
              <a:t>Body Level Two</a:t>
            </a:r>
          </a:p>
          <a:p>
            <a:pPr lvl="2"/>
            <a:r>
              <a:t>Body Level Three</a:t>
            </a:r>
          </a:p>
          <a:p>
            <a:pPr lvl="3"/>
            <a:r>
              <a:t>Body Level Four</a:t>
            </a:r>
          </a:p>
          <a:p>
            <a:pPr lvl="4"/>
            <a:r>
              <a:t>Body Level Five</a:t>
            </a:r>
          </a:p>
        </p:txBody>
      </p:sp>
      <p:pic>
        <p:nvPicPr>
          <p:cNvPr id="4" name="pasted-image.pdf" descr="pasted-image.pdf"/>
          <p:cNvPicPr>
            <a:picLocks noChangeAspect="1"/>
          </p:cNvPicPr>
          <p:nvPr/>
        </p:nvPicPr>
        <p:blipFill>
          <a:blip r:embed="rId8"/>
          <a:stretch>
            <a:fillRect/>
          </a:stretch>
        </p:blipFill>
        <p:spPr>
          <a:xfrm>
            <a:off x="522445" y="8400288"/>
            <a:ext cx="2443489" cy="1071258"/>
          </a:xfrm>
          <a:prstGeom prst="rect">
            <a:avLst/>
          </a:prstGeom>
          <a:ln w="12700">
            <a:miter lim="400000"/>
          </a:ln>
        </p:spPr>
      </p:pic>
      <p:pic>
        <p:nvPicPr>
          <p:cNvPr id="5" name="pasted-image.pdf" descr="pasted-image.pdf"/>
          <p:cNvPicPr>
            <a:picLocks noChangeAspect="1"/>
          </p:cNvPicPr>
          <p:nvPr/>
        </p:nvPicPr>
        <p:blipFill>
          <a:blip r:embed="rId9"/>
          <a:stretch>
            <a:fillRect/>
          </a:stretch>
        </p:blipFill>
        <p:spPr>
          <a:xfrm>
            <a:off x="3153050" y="8675531"/>
            <a:ext cx="66421" cy="406402"/>
          </a:xfrm>
          <a:prstGeom prst="rect">
            <a:avLst/>
          </a:prstGeom>
          <a:ln w="12700">
            <a:miter lim="400000"/>
          </a:ln>
        </p:spPr>
      </p:pic>
      <p:sp>
        <p:nvSpPr>
          <p:cNvPr id="6" name="Page"/>
          <p:cNvSpPr txBox="1"/>
          <p:nvPr/>
        </p:nvSpPr>
        <p:spPr>
          <a:xfrm>
            <a:off x="3228148" y="8497501"/>
            <a:ext cx="801091" cy="424116"/>
          </a:xfrm>
          <a:prstGeom prst="rect">
            <a:avLst/>
          </a:prstGeom>
          <a:ln w="12700">
            <a:miter lim="400000"/>
          </a:ln>
          <a:extLst>
            <a:ext uri="{C572A759-6A51-4108-AA02-DFA0A04FC94B}">
              <ma14:wrappingTextBoxFlag xmlns:ma14="http://schemas.microsoft.com/office/mac/drawingml/2011/main" xmlns="" val="1"/>
            </a:ext>
          </a:extLst>
        </p:spPr>
        <p:txBody>
          <a:bodyPr lIns="67735" tIns="67735" rIns="67735" bIns="67735" anchor="ctr">
            <a:spAutoFit/>
          </a:bodyPr>
          <a:lstStyle>
            <a:lvl1pPr algn="l">
              <a:defRPr sz="1400" cap="all">
                <a:solidFill>
                  <a:srgbClr val="676767"/>
                </a:solidFill>
                <a:latin typeface="Open Sans Bold"/>
                <a:ea typeface="Open Sans Bold"/>
                <a:cs typeface="Open Sans Bold"/>
                <a:sym typeface="Open Sans Bold"/>
              </a:defRPr>
            </a:lvl1pPr>
          </a:lstStyle>
          <a:p>
            <a:r>
              <a:rPr lang="en-US" sz="1867" dirty="0"/>
              <a:t>Slide</a:t>
            </a:r>
            <a:endParaRPr sz="1867" dirty="0"/>
          </a:p>
        </p:txBody>
      </p:sp>
      <p:sp>
        <p:nvSpPr>
          <p:cNvPr id="7" name="Slide Number"/>
          <p:cNvSpPr txBox="1">
            <a:spLocks noGrp="1"/>
          </p:cNvSpPr>
          <p:nvPr>
            <p:ph type="sldNum" sz="quarter" idx="2"/>
          </p:nvPr>
        </p:nvSpPr>
        <p:spPr>
          <a:xfrm>
            <a:off x="3386653" y="8785759"/>
            <a:ext cx="394339" cy="389915"/>
          </a:xfrm>
          <a:prstGeom prst="rect">
            <a:avLst/>
          </a:prstGeom>
          <a:ln w="12700">
            <a:miter lim="400000"/>
          </a:ln>
        </p:spPr>
        <p:txBody>
          <a:bodyPr wrap="none" lIns="50800" tIns="50800" rIns="50800" bIns="50800">
            <a:spAutoFit/>
          </a:bodyPr>
          <a:lstStyle>
            <a:lvl1pPr algn="l">
              <a:defRPr sz="1867">
                <a:solidFill>
                  <a:srgbClr val="00B297"/>
                </a:solidFill>
                <a:latin typeface="Open Sans Bold"/>
                <a:ea typeface="Open Sans Bold"/>
                <a:cs typeface="Open Sans Bold"/>
                <a:sym typeface="Open Sans Bold"/>
              </a:defRPr>
            </a:lvl1pPr>
          </a:lstStyle>
          <a:p>
            <a:fld id="{86CB4B4D-7CA3-9044-876B-883B54F8677D}"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9" r:id="rId3"/>
    <p:sldLayoutId id="2147483651" r:id="rId4"/>
    <p:sldLayoutId id="2147483654" r:id="rId5"/>
    <p:sldLayoutId id="2147483658" r:id="rId6"/>
  </p:sldLayoutIdLst>
  <p:transition spd="med"/>
  <p:hf hdr="0" ftr="0" dt="0"/>
  <p:txStyles>
    <p:titleStyle>
      <a:lvl1pPr marL="0" marR="0" indent="0" algn="l" defTabSz="778972" rtl="0" latinLnBrk="0">
        <a:lnSpc>
          <a:spcPct val="100000"/>
        </a:lnSpc>
        <a:spcBef>
          <a:spcPts val="0"/>
        </a:spcBef>
        <a:spcAft>
          <a:spcPts val="0"/>
        </a:spcAft>
        <a:buClrTx/>
        <a:buSzTx/>
        <a:buFontTx/>
        <a:buNone/>
        <a:tabLst/>
        <a:defRPr sz="6400" b="1" i="0" u="none" strike="noStrike" cap="none" spc="0" baseline="0">
          <a:ln>
            <a:noFill/>
          </a:ln>
          <a:solidFill>
            <a:srgbClr val="000000"/>
          </a:solidFill>
          <a:uFillTx/>
          <a:latin typeface="Open Sans Regular"/>
          <a:ea typeface="Open Sans Regular"/>
          <a:cs typeface="Open Sans Regular"/>
          <a:sym typeface="Open Sans Regular"/>
        </a:defRPr>
      </a:lvl1pPr>
      <a:lvl2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9pPr>
    </p:titleStyle>
    <p:bodyStyle>
      <a:lvl1pPr marL="296348"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1pPr>
      <a:lvl2pPr marL="889044"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2pPr>
      <a:lvl3pPr marL="1481741"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3pPr>
      <a:lvl4pPr marL="2074437"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4pPr>
      <a:lvl5pPr marL="2667133"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5pPr>
      <a:lvl6pPr marL="3259830"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6pPr>
      <a:lvl7pPr marL="3852526"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7pPr>
      <a:lvl8pPr marL="4445222"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8pPr>
      <a:lvl9pPr marL="5037919"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9pPr>
    </p:bodyStyle>
    <p:otherStyle>
      <a:lvl1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1pPr>
      <a:lvl2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2pPr>
      <a:lvl3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3pPr>
      <a:lvl4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4pPr>
      <a:lvl5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5pPr>
      <a:lvl6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6pPr>
      <a:lvl7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7pPr>
      <a:lvl8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8pPr>
      <a:lvl9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fic.tufts.edu/" TargetMode="External"/><Relationship Id="rId7" Type="http://schemas.openxmlformats.org/officeDocument/2006/relationships/hyperlink" Target="http://www.crs.org/"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hyperlink" Target="https://policy-practice.oxfam.org.uk/" TargetMode="External"/><Relationship Id="rId5" Type="http://schemas.openxmlformats.org/officeDocument/2006/relationships/hyperlink" Target="http://www.alnap.org/" TargetMode="External"/><Relationship Id="rId4" Type="http://schemas.openxmlformats.org/officeDocument/2006/relationships/hyperlink" Target="http://www.chsalliance.org/"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F19FFE0-C3DB-4B86-8718-B62BB1D73B9B}"/>
              </a:ext>
            </a:extLst>
          </p:cNvPr>
          <p:cNvSpPr>
            <a:spLocks noGrp="1"/>
          </p:cNvSpPr>
          <p:nvPr>
            <p:ph type="title"/>
          </p:nvPr>
        </p:nvSpPr>
        <p:spPr>
          <a:xfrm>
            <a:off x="7234622" y="1459003"/>
            <a:ext cx="9616464" cy="1190673"/>
          </a:xfrm>
        </p:spPr>
        <p:txBody>
          <a:bodyPr>
            <a:normAutofit fontScale="90000"/>
          </a:bodyPr>
          <a:lstStyle/>
          <a:p>
            <a:r>
              <a:rPr lang="en-GB" noProof="0" dirty="0"/>
              <a:t>A </a:t>
            </a:r>
            <a:r>
              <a:rPr lang="en-GB" noProof="0" dirty="0" err="1"/>
              <a:t>ESFERA</a:t>
            </a:r>
            <a:r>
              <a:rPr lang="en-GB" noProof="0" dirty="0"/>
              <a:t> E A “MEAL”</a:t>
            </a:r>
          </a:p>
        </p:txBody>
      </p:sp>
      <p:pic>
        <p:nvPicPr>
          <p:cNvPr id="6" name="Picture 5">
            <a:extLst>
              <a:ext uri="{FF2B5EF4-FFF2-40B4-BE49-F238E27FC236}">
                <a16:creationId xmlns:a16="http://schemas.microsoft.com/office/drawing/2014/main" id="{7D06BA74-CCFC-46CC-9017-2F45A1E78AC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345997" y="2971801"/>
            <a:ext cx="9994266" cy="6781800"/>
          </a:xfrm>
          <a:prstGeom prst="rect">
            <a:avLst/>
          </a:prstGeom>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68E47D-A840-4BF4-B82D-977557D396D3}"/>
              </a:ext>
            </a:extLst>
          </p:cNvPr>
          <p:cNvSpPr>
            <a:spLocks noGrp="1"/>
          </p:cNvSpPr>
          <p:nvPr>
            <p:ph type="title"/>
          </p:nvPr>
        </p:nvSpPr>
        <p:spPr>
          <a:xfrm>
            <a:off x="601320" y="216852"/>
            <a:ext cx="13953493" cy="1130300"/>
          </a:xfrm>
        </p:spPr>
        <p:txBody>
          <a:bodyPr/>
          <a:lstStyle/>
          <a:p>
            <a:r>
              <a:rPr lang="en-GB" noProof="0" dirty="0" err="1"/>
              <a:t>Avaliação</a:t>
            </a:r>
            <a:endParaRPr lang="en-GB" noProof="0" dirty="0"/>
          </a:p>
        </p:txBody>
      </p:sp>
      <p:sp>
        <p:nvSpPr>
          <p:cNvPr id="3" name="Text Placeholder 2">
            <a:extLst>
              <a:ext uri="{FF2B5EF4-FFF2-40B4-BE49-F238E27FC236}">
                <a16:creationId xmlns:a16="http://schemas.microsoft.com/office/drawing/2014/main" id="{174A16F2-69E1-424B-8280-CE06E8063A6D}"/>
              </a:ext>
            </a:extLst>
          </p:cNvPr>
          <p:cNvSpPr>
            <a:spLocks noGrp="1"/>
          </p:cNvSpPr>
          <p:nvPr>
            <p:ph type="body" sz="half" idx="1"/>
          </p:nvPr>
        </p:nvSpPr>
        <p:spPr>
          <a:xfrm>
            <a:off x="601320" y="1596005"/>
            <a:ext cx="5740486" cy="6964709"/>
          </a:xfrm>
        </p:spPr>
        <p:txBody>
          <a:bodyPr/>
          <a:lstStyle/>
          <a:p>
            <a:r>
              <a:rPr lang="pt-PT" noProof="0" dirty="0"/>
              <a:t>Esforço deliberado para investigar e medir o sucesso (ou o fracasso) de um programa para atingir os resultados pretendidos (impactos, consequências imprevistas, “o panorama geral”).</a:t>
            </a:r>
            <a:endParaRPr lang="en-GB" noProof="0" dirty="0"/>
          </a:p>
        </p:txBody>
      </p:sp>
      <p:sp>
        <p:nvSpPr>
          <p:cNvPr id="4" name="Slide Number Placeholder 3">
            <a:extLst>
              <a:ext uri="{FF2B5EF4-FFF2-40B4-BE49-F238E27FC236}">
                <a16:creationId xmlns:a16="http://schemas.microsoft.com/office/drawing/2014/main" id="{F9058269-6B62-46F7-8E9D-181EBA997D11}"/>
              </a:ext>
            </a:extLst>
          </p:cNvPr>
          <p:cNvSpPr>
            <a:spLocks noGrp="1"/>
          </p:cNvSpPr>
          <p:nvPr>
            <p:ph type="sldNum" sz="quarter" idx="2"/>
          </p:nvPr>
        </p:nvSpPr>
        <p:spPr/>
        <p:txBody>
          <a:bodyPr/>
          <a:lstStyle/>
          <a:p>
            <a:fld id="{86CB4B4D-7CA3-9044-876B-883B54F8677D}" type="slidenum">
              <a:rPr lang="en-US" smtClean="0"/>
              <a:t>10</a:t>
            </a:fld>
            <a:endParaRPr lang="en-US" dirty="0"/>
          </a:p>
        </p:txBody>
      </p:sp>
      <p:pic>
        <p:nvPicPr>
          <p:cNvPr id="4100" name="Picture 4" descr="A plant health clinic in Machakos, Kenya">
            <a:extLst>
              <a:ext uri="{FF2B5EF4-FFF2-40B4-BE49-F238E27FC236}">
                <a16:creationId xmlns:a16="http://schemas.microsoft.com/office/drawing/2014/main" id="{27F76995-3602-4843-9A87-2AD36ADDD95C}"/>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7369829" y="70424"/>
            <a:ext cx="9970434" cy="849029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08949B69-4BD1-4335-A3FD-F40D0D43290D}"/>
              </a:ext>
            </a:extLst>
          </p:cNvPr>
          <p:cNvSpPr txBox="1"/>
          <p:nvPr/>
        </p:nvSpPr>
        <p:spPr>
          <a:xfrm>
            <a:off x="15444359" y="8750515"/>
            <a:ext cx="1694374"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sz="2000" dirty="0">
                <a:solidFill>
                  <a:srgbClr val="00B297"/>
                </a:solidFill>
                <a:sym typeface="Open Sans Bold"/>
              </a:rPr>
              <a:t>CABI</a:t>
            </a:r>
            <a:r>
              <a:rPr lang="en-US" sz="2000" dirty="0">
                <a:solidFill>
                  <a:srgbClr val="00B297"/>
                </a:solidFill>
              </a:rPr>
              <a:t>/</a:t>
            </a:r>
            <a:r>
              <a:rPr lang="en-US" sz="2000" dirty="0">
                <a:solidFill>
                  <a:srgbClr val="00B297"/>
                </a:solidFill>
                <a:sym typeface="Open Sans Bold"/>
              </a:rPr>
              <a:t>UN OCHA</a:t>
            </a:r>
            <a:endParaRPr lang="en-US" sz="2000" dirty="0">
              <a:solidFill>
                <a:srgbClr val="00B297"/>
              </a:solidFill>
            </a:endParaRPr>
          </a:p>
        </p:txBody>
      </p:sp>
    </p:spTree>
    <p:extLst>
      <p:ext uri="{BB962C8B-B14F-4D97-AF65-F5344CB8AC3E}">
        <p14:creationId xmlns:p14="http://schemas.microsoft.com/office/powerpoint/2010/main" val="1228533706"/>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29384F-0E71-4D9E-90DF-1183EB8F16F8}"/>
              </a:ext>
            </a:extLst>
          </p:cNvPr>
          <p:cNvSpPr>
            <a:spLocks noGrp="1"/>
          </p:cNvSpPr>
          <p:nvPr>
            <p:ph type="title"/>
          </p:nvPr>
        </p:nvSpPr>
        <p:spPr>
          <a:xfrm>
            <a:off x="392704" y="70423"/>
            <a:ext cx="13953493" cy="1130300"/>
          </a:xfrm>
        </p:spPr>
        <p:txBody>
          <a:bodyPr/>
          <a:lstStyle/>
          <a:p>
            <a:r>
              <a:rPr lang="en-GB" noProof="0" dirty="0" err="1"/>
              <a:t>Prestação</a:t>
            </a:r>
            <a:r>
              <a:rPr lang="en-GB" noProof="0" dirty="0"/>
              <a:t> de </a:t>
            </a:r>
            <a:r>
              <a:rPr lang="en-GB" noProof="0" dirty="0" err="1"/>
              <a:t>contas</a:t>
            </a:r>
            <a:endParaRPr lang="en-GB" noProof="0" dirty="0"/>
          </a:p>
        </p:txBody>
      </p:sp>
      <p:sp>
        <p:nvSpPr>
          <p:cNvPr id="3" name="Text Placeholder 2">
            <a:extLst>
              <a:ext uri="{FF2B5EF4-FFF2-40B4-BE49-F238E27FC236}">
                <a16:creationId xmlns:a16="http://schemas.microsoft.com/office/drawing/2014/main" id="{A8245EAC-20FC-40B5-A0A9-CA8FA10B929E}"/>
              </a:ext>
            </a:extLst>
          </p:cNvPr>
          <p:cNvSpPr>
            <a:spLocks noGrp="1"/>
          </p:cNvSpPr>
          <p:nvPr>
            <p:ph type="body" sz="half" idx="1"/>
          </p:nvPr>
        </p:nvSpPr>
        <p:spPr>
          <a:xfrm>
            <a:off x="691375" y="3535973"/>
            <a:ext cx="11065196" cy="5273594"/>
          </a:xfrm>
        </p:spPr>
        <p:txBody>
          <a:bodyPr>
            <a:normAutofit fontScale="92500" lnSpcReduction="10000"/>
          </a:bodyPr>
          <a:lstStyle/>
          <a:p>
            <a:pPr marL="571500" lvl="0" indent="-571500">
              <a:buFont typeface="Arial" panose="020B0604020202020204" pitchFamily="34" charset="0"/>
              <a:buChar char="•"/>
            </a:pPr>
            <a:r>
              <a:rPr lang="pt-PT" sz="3600" b="1" dirty="0"/>
              <a:t>agir em conformidade com as melhores práticas</a:t>
            </a:r>
            <a:r>
              <a:rPr lang="pt-PT" sz="3600" dirty="0"/>
              <a:t> e compromissos acordados em conjunto;</a:t>
            </a:r>
            <a:r>
              <a:rPr lang="en-GB" sz="3600" noProof="0" dirty="0"/>
              <a:t> </a:t>
            </a:r>
          </a:p>
          <a:p>
            <a:pPr marL="571500" lvl="0" indent="-571500">
              <a:buFont typeface="Arial" panose="020B0604020202020204" pitchFamily="34" charset="0"/>
              <a:buChar char="•"/>
            </a:pPr>
            <a:r>
              <a:rPr lang="pt-PT" sz="3600" b="1" dirty="0"/>
              <a:t>partilhar de forma transparente os resultados</a:t>
            </a:r>
            <a:r>
              <a:rPr lang="pt-PT" sz="3600" dirty="0"/>
              <a:t> e as razões para agir e não agir, num determinado contexto; e</a:t>
            </a:r>
            <a:endParaRPr lang="en-GB" sz="3600" noProof="0" dirty="0"/>
          </a:p>
          <a:p>
            <a:pPr marL="571500" lvl="0" indent="-571500">
              <a:buFont typeface="Arial" panose="020B0604020202020204" pitchFamily="34" charset="0"/>
              <a:buChar char="•"/>
            </a:pPr>
            <a:r>
              <a:rPr lang="pt-PT" sz="3600" b="1" dirty="0"/>
              <a:t>envolver as partes intervenientes no seu trabalho</a:t>
            </a:r>
            <a:r>
              <a:rPr lang="pt-PT" sz="3600" dirty="0"/>
              <a:t>, tendo em conta as suas necessidades, preocupações e capacidades em todas as fases da resposta humanitária.</a:t>
            </a:r>
            <a:endParaRPr lang="en-GB" sz="3600" noProof="0" dirty="0"/>
          </a:p>
        </p:txBody>
      </p:sp>
      <p:sp>
        <p:nvSpPr>
          <p:cNvPr id="4" name="Slide Number Placeholder 3">
            <a:extLst>
              <a:ext uri="{FF2B5EF4-FFF2-40B4-BE49-F238E27FC236}">
                <a16:creationId xmlns:a16="http://schemas.microsoft.com/office/drawing/2014/main" id="{65024E53-37EF-4E4B-A5B9-1233258F82F7}"/>
              </a:ext>
            </a:extLst>
          </p:cNvPr>
          <p:cNvSpPr>
            <a:spLocks noGrp="1"/>
          </p:cNvSpPr>
          <p:nvPr>
            <p:ph type="sldNum" sz="quarter" idx="2"/>
          </p:nvPr>
        </p:nvSpPr>
        <p:spPr/>
        <p:txBody>
          <a:bodyPr/>
          <a:lstStyle/>
          <a:p>
            <a:fld id="{86CB4B4D-7CA3-9044-876B-883B54F8677D}" type="slidenum">
              <a:rPr lang="en-US" smtClean="0"/>
              <a:t>11</a:t>
            </a:fld>
            <a:endParaRPr lang="en-US" dirty="0"/>
          </a:p>
        </p:txBody>
      </p:sp>
      <p:pic>
        <p:nvPicPr>
          <p:cNvPr id="2050" name="Picture 2" descr="A UNHCR member of staff discusses accommodation with colleagues and displaced people at the Ohn Taw Gyi IDP camp near Sittwe, capital of Rakhine state">
            <a:extLst>
              <a:ext uri="{FF2B5EF4-FFF2-40B4-BE49-F238E27FC236}">
                <a16:creationId xmlns:a16="http://schemas.microsoft.com/office/drawing/2014/main" id="{AA7B87C5-3045-4916-B9A0-09111C078A10}"/>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1862591" y="2805593"/>
            <a:ext cx="5477672" cy="564411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A171A8B7-9BC2-4C06-98CB-70FD2B718663}"/>
              </a:ext>
            </a:extLst>
          </p:cNvPr>
          <p:cNvSpPr txBox="1"/>
          <p:nvPr/>
        </p:nvSpPr>
        <p:spPr>
          <a:xfrm>
            <a:off x="15332595" y="8594155"/>
            <a:ext cx="1819409"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sz="2000" dirty="0">
                <a:solidFill>
                  <a:srgbClr val="00B297"/>
                </a:solidFill>
                <a:sym typeface="Open Sans Bold"/>
              </a:rPr>
              <a:t>UNHCR</a:t>
            </a:r>
            <a:r>
              <a:rPr lang="en-US" sz="2000" dirty="0">
                <a:solidFill>
                  <a:srgbClr val="00B297"/>
                </a:solidFill>
              </a:rPr>
              <a:t>/P </a:t>
            </a:r>
            <a:r>
              <a:rPr lang="en-US" sz="2000" dirty="0">
                <a:solidFill>
                  <a:srgbClr val="00B297"/>
                </a:solidFill>
                <a:sym typeface="Open Sans Bold"/>
              </a:rPr>
              <a:t>B</a:t>
            </a:r>
            <a:r>
              <a:rPr lang="en-US" sz="2000" dirty="0">
                <a:solidFill>
                  <a:srgbClr val="00B297"/>
                </a:solidFill>
              </a:rPr>
              <a:t>ehan</a:t>
            </a:r>
          </a:p>
        </p:txBody>
      </p:sp>
      <p:sp>
        <p:nvSpPr>
          <p:cNvPr id="7" name="Text Placeholder 2">
            <a:extLst>
              <a:ext uri="{FF2B5EF4-FFF2-40B4-BE49-F238E27FC236}">
                <a16:creationId xmlns:a16="http://schemas.microsoft.com/office/drawing/2014/main" id="{AA3D2B3B-7F55-4C80-A6FE-2531E35D4A9E}"/>
              </a:ext>
            </a:extLst>
          </p:cNvPr>
          <p:cNvSpPr txBox="1">
            <a:spLocks/>
          </p:cNvSpPr>
          <p:nvPr/>
        </p:nvSpPr>
        <p:spPr>
          <a:xfrm>
            <a:off x="691376" y="1200723"/>
            <a:ext cx="16460628" cy="292522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t">
            <a:normAutofit/>
          </a:bodyPr>
          <a:lstStyle>
            <a:lvl1pPr marL="0" marR="0" indent="0" algn="l" defTabSz="778972" rtl="0" latinLnBrk="0">
              <a:lnSpc>
                <a:spcPct val="100000"/>
              </a:lnSpc>
              <a:spcBef>
                <a:spcPts val="2667"/>
              </a:spcBef>
              <a:spcAft>
                <a:spcPts val="0"/>
              </a:spcAft>
              <a:buClrTx/>
              <a:buSzTx/>
              <a:buFontTx/>
              <a:buNone/>
              <a:tabLst/>
              <a:defRPr sz="4000" b="0" i="0" u="none" strike="noStrike" cap="none" spc="0" baseline="0">
                <a:ln>
                  <a:noFill/>
                </a:ln>
                <a:solidFill>
                  <a:schemeClr val="tx2">
                    <a:lumMod val="50000"/>
                  </a:schemeClr>
                </a:solidFill>
                <a:uFillTx/>
                <a:latin typeface="Open Sans"/>
                <a:ea typeface="Open Sans"/>
                <a:cs typeface="Open Sans"/>
                <a:sym typeface="Open Sans"/>
              </a:defRPr>
            </a:lvl1pPr>
            <a:lvl2pPr marL="0" marR="0" indent="0" algn="l" defTabSz="778972" rtl="0" latinLnBrk="0">
              <a:lnSpc>
                <a:spcPct val="100000"/>
              </a:lnSpc>
              <a:spcBef>
                <a:spcPts val="2667"/>
              </a:spcBef>
              <a:spcAft>
                <a:spcPts val="0"/>
              </a:spcAft>
              <a:buClrTx/>
              <a:buSzTx/>
              <a:buFontTx/>
              <a:buNone/>
              <a:tabLst/>
              <a:defRPr sz="4000" b="0" i="0" u="none" strike="noStrike" cap="none" spc="0" baseline="0">
                <a:ln>
                  <a:noFill/>
                </a:ln>
                <a:solidFill>
                  <a:schemeClr val="tx2">
                    <a:lumMod val="50000"/>
                  </a:schemeClr>
                </a:solidFill>
                <a:uFillTx/>
                <a:latin typeface="Open Sans"/>
                <a:ea typeface="Open Sans"/>
                <a:cs typeface="Open Sans"/>
                <a:sym typeface="Open Sans"/>
              </a:defRPr>
            </a:lvl2pPr>
            <a:lvl3pPr marL="0" marR="0" indent="0" algn="l" defTabSz="778972" rtl="0" latinLnBrk="0">
              <a:lnSpc>
                <a:spcPct val="100000"/>
              </a:lnSpc>
              <a:spcBef>
                <a:spcPts val="2667"/>
              </a:spcBef>
              <a:spcAft>
                <a:spcPts val="0"/>
              </a:spcAft>
              <a:buClrTx/>
              <a:buSzTx/>
              <a:buFontTx/>
              <a:buNone/>
              <a:tabLst/>
              <a:defRPr sz="4000" b="0" i="0" u="none" strike="noStrike" cap="none" spc="0" baseline="0">
                <a:ln>
                  <a:noFill/>
                </a:ln>
                <a:solidFill>
                  <a:schemeClr val="tx2">
                    <a:lumMod val="50000"/>
                  </a:schemeClr>
                </a:solidFill>
                <a:uFillTx/>
                <a:latin typeface="Open Sans"/>
                <a:ea typeface="Open Sans"/>
                <a:cs typeface="Open Sans"/>
                <a:sym typeface="Open Sans"/>
              </a:defRPr>
            </a:lvl3pPr>
            <a:lvl4pPr marL="0" marR="0" indent="0" algn="l" defTabSz="778972" rtl="0" latinLnBrk="0">
              <a:lnSpc>
                <a:spcPct val="100000"/>
              </a:lnSpc>
              <a:spcBef>
                <a:spcPts val="2667"/>
              </a:spcBef>
              <a:spcAft>
                <a:spcPts val="0"/>
              </a:spcAft>
              <a:buClrTx/>
              <a:buSzTx/>
              <a:buFontTx/>
              <a:buNone/>
              <a:tabLst/>
              <a:defRPr sz="4000" b="0" i="0" u="none" strike="noStrike" cap="none" spc="0" baseline="0">
                <a:ln>
                  <a:noFill/>
                </a:ln>
                <a:solidFill>
                  <a:schemeClr val="tx2">
                    <a:lumMod val="50000"/>
                  </a:schemeClr>
                </a:solidFill>
                <a:uFillTx/>
                <a:latin typeface="Open Sans"/>
                <a:ea typeface="Open Sans"/>
                <a:cs typeface="Open Sans"/>
                <a:sym typeface="Open Sans"/>
              </a:defRPr>
            </a:lvl4pPr>
            <a:lvl5pPr marL="0" marR="0" indent="0" algn="l" defTabSz="778972" rtl="0" latinLnBrk="0">
              <a:lnSpc>
                <a:spcPct val="100000"/>
              </a:lnSpc>
              <a:spcBef>
                <a:spcPts val="2667"/>
              </a:spcBef>
              <a:spcAft>
                <a:spcPts val="0"/>
              </a:spcAft>
              <a:buClrTx/>
              <a:buSzTx/>
              <a:buFontTx/>
              <a:buNone/>
              <a:tabLst/>
              <a:defRPr sz="4000" b="0" i="0" u="none" strike="noStrike" cap="none" spc="0" baseline="0">
                <a:ln>
                  <a:noFill/>
                </a:ln>
                <a:solidFill>
                  <a:schemeClr val="tx2">
                    <a:lumMod val="50000"/>
                  </a:schemeClr>
                </a:solidFill>
                <a:uFillTx/>
                <a:latin typeface="Open Sans"/>
                <a:ea typeface="Open Sans"/>
                <a:cs typeface="Open Sans"/>
                <a:sym typeface="Open Sans"/>
              </a:defRPr>
            </a:lvl5pPr>
            <a:lvl6pPr marL="3259830"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6pPr>
            <a:lvl7pPr marL="3852526"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7pPr>
            <a:lvl8pPr marL="4445222"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8pPr>
            <a:lvl9pPr marL="5037919"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9pPr>
          </a:lstStyle>
          <a:p>
            <a:r>
              <a:rPr lang="pt-PT" sz="3800" dirty="0"/>
              <a:t>A Esfera entende a prestação de contas como a </a:t>
            </a:r>
            <a:r>
              <a:rPr lang="pt-PT" sz="3800" b="1" dirty="0"/>
              <a:t>utilização responsável por parte das agências humanitárias dos recursos à sua disposição</a:t>
            </a:r>
            <a:r>
              <a:rPr lang="pt-PT" sz="3800" dirty="0"/>
              <a:t>.</a:t>
            </a:r>
          </a:p>
          <a:p>
            <a:r>
              <a:rPr lang="pt-PT" sz="3800" dirty="0"/>
              <a:t>Para o efeito, as agências devem:</a:t>
            </a:r>
          </a:p>
        </p:txBody>
      </p:sp>
    </p:spTree>
    <p:extLst>
      <p:ext uri="{BB962C8B-B14F-4D97-AF65-F5344CB8AC3E}">
        <p14:creationId xmlns:p14="http://schemas.microsoft.com/office/powerpoint/2010/main" val="216612097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bg/>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22007-9991-4EBE-AE1C-D68CD507B338}"/>
              </a:ext>
            </a:extLst>
          </p:cNvPr>
          <p:cNvSpPr>
            <a:spLocks noGrp="1"/>
          </p:cNvSpPr>
          <p:nvPr>
            <p:ph type="title"/>
          </p:nvPr>
        </p:nvSpPr>
        <p:spPr/>
        <p:txBody>
          <a:bodyPr/>
          <a:lstStyle/>
          <a:p>
            <a:r>
              <a:rPr lang="pt-PT" noProof="0" dirty="0"/>
              <a:t>De onde vem esta declaração?</a:t>
            </a:r>
            <a:endParaRPr lang="en-GB" noProof="0" dirty="0"/>
          </a:p>
        </p:txBody>
      </p:sp>
      <p:sp>
        <p:nvSpPr>
          <p:cNvPr id="3" name="Text Placeholder 2">
            <a:extLst>
              <a:ext uri="{FF2B5EF4-FFF2-40B4-BE49-F238E27FC236}">
                <a16:creationId xmlns:a16="http://schemas.microsoft.com/office/drawing/2014/main" id="{982B4DE0-C623-4071-8580-01C488DE590E}"/>
              </a:ext>
            </a:extLst>
          </p:cNvPr>
          <p:cNvSpPr>
            <a:spLocks noGrp="1"/>
          </p:cNvSpPr>
          <p:nvPr>
            <p:ph type="body" sz="half" idx="1"/>
          </p:nvPr>
        </p:nvSpPr>
        <p:spPr>
          <a:xfrm>
            <a:off x="725540" y="1431634"/>
            <a:ext cx="15177781" cy="4831360"/>
          </a:xfrm>
        </p:spPr>
        <p:txBody>
          <a:bodyPr/>
          <a:lstStyle/>
          <a:p>
            <a:r>
              <a:rPr lang="en-GB" noProof="0" dirty="0"/>
              <a:t>“</a:t>
            </a:r>
            <a:r>
              <a:rPr lang="pt-PT" dirty="0"/>
              <a:t>Somos responsáveis tanto perante aqueles que procuramos ajudar como perante aqueles de quem aceitamos recursos</a:t>
            </a:r>
            <a:r>
              <a:rPr lang="en-GB" noProof="0" dirty="0"/>
              <a:t>”.</a:t>
            </a:r>
          </a:p>
          <a:p>
            <a:pPr algn="r"/>
            <a:endParaRPr lang="en-GB" dirty="0"/>
          </a:p>
          <a:p>
            <a:pPr algn="r"/>
            <a:r>
              <a:rPr lang="en-GB" noProof="0" dirty="0"/>
              <a:t>Código de </a:t>
            </a:r>
            <a:r>
              <a:rPr lang="en-GB" noProof="0" dirty="0" err="1"/>
              <a:t>Conduta</a:t>
            </a:r>
            <a:r>
              <a:rPr lang="en-GB" noProof="0" dirty="0"/>
              <a:t> – n.º 9</a:t>
            </a:r>
          </a:p>
        </p:txBody>
      </p:sp>
      <p:sp>
        <p:nvSpPr>
          <p:cNvPr id="4" name="Slide Number Placeholder 3">
            <a:extLst>
              <a:ext uri="{FF2B5EF4-FFF2-40B4-BE49-F238E27FC236}">
                <a16:creationId xmlns:a16="http://schemas.microsoft.com/office/drawing/2014/main" id="{AC098E8A-B445-4BC9-AC4F-47131F941FF2}"/>
              </a:ext>
            </a:extLst>
          </p:cNvPr>
          <p:cNvSpPr>
            <a:spLocks noGrp="1"/>
          </p:cNvSpPr>
          <p:nvPr>
            <p:ph type="sldNum" sz="quarter" idx="2"/>
          </p:nvPr>
        </p:nvSpPr>
        <p:spPr/>
        <p:txBody>
          <a:bodyPr/>
          <a:lstStyle/>
          <a:p>
            <a:fld id="{86CB4B4D-7CA3-9044-876B-883B54F8677D}" type="slidenum">
              <a:rPr lang="en-US" smtClean="0"/>
              <a:t>12</a:t>
            </a:fld>
            <a:endParaRPr lang="en-US" dirty="0"/>
          </a:p>
        </p:txBody>
      </p:sp>
      <p:grpSp>
        <p:nvGrpSpPr>
          <p:cNvPr id="7" name="Group 6">
            <a:extLst>
              <a:ext uri="{FF2B5EF4-FFF2-40B4-BE49-F238E27FC236}">
                <a16:creationId xmlns:a16="http://schemas.microsoft.com/office/drawing/2014/main" id="{87594382-EB4A-4F86-84FC-45627BCD4E03}"/>
              </a:ext>
            </a:extLst>
          </p:cNvPr>
          <p:cNvGrpSpPr/>
          <p:nvPr/>
        </p:nvGrpSpPr>
        <p:grpSpPr>
          <a:xfrm>
            <a:off x="10728221" y="5027665"/>
            <a:ext cx="4079643" cy="3781902"/>
            <a:chOff x="9727354" y="5063765"/>
            <a:chExt cx="4079643" cy="3781902"/>
          </a:xfrm>
        </p:grpSpPr>
        <p:pic>
          <p:nvPicPr>
            <p:cNvPr id="5" name="Picture 4" descr="Image result for 2018 SPhere HAndbook">
              <a:extLst>
                <a:ext uri="{FF2B5EF4-FFF2-40B4-BE49-F238E27FC236}">
                  <a16:creationId xmlns:a16="http://schemas.microsoft.com/office/drawing/2014/main" id="{CB7F7709-E53F-433C-8932-59C1F00AC08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745233" y="5063765"/>
              <a:ext cx="1982271" cy="2860279"/>
            </a:xfrm>
            <a:prstGeom prst="rect">
              <a:avLst/>
            </a:prstGeom>
            <a:noFill/>
            <a:ln>
              <a:solidFill>
                <a:schemeClr val="accent6">
                  <a:lumMod val="40000"/>
                  <a:lumOff val="60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3F8AF325-D89C-411E-91BE-0035FBC5B654}"/>
                </a:ext>
              </a:extLst>
            </p:cNvPr>
            <p:cNvSpPr txBox="1"/>
            <p:nvPr/>
          </p:nvSpPr>
          <p:spPr>
            <a:xfrm>
              <a:off x="9727354" y="8127522"/>
              <a:ext cx="4079643" cy="7181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40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Ver a </a:t>
              </a:r>
              <a:r>
                <a:rPr kumimoji="0" lang="en-US" sz="4000" b="0" i="0" u="none" strike="noStrike" cap="none" spc="0" normalizeH="0" baseline="0" dirty="0" err="1">
                  <a:ln>
                    <a:noFill/>
                  </a:ln>
                  <a:solidFill>
                    <a:srgbClr val="000000"/>
                  </a:solidFill>
                  <a:effectLst/>
                  <a:uFillTx/>
                  <a:latin typeface="Open Sans Regular"/>
                  <a:ea typeface="Open Sans Regular"/>
                  <a:cs typeface="Open Sans Regular"/>
                  <a:sym typeface="Open Sans Regular"/>
                </a:rPr>
                <a:t>página</a:t>
              </a:r>
              <a:r>
                <a:rPr kumimoji="0" lang="en-US" sz="40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 388</a:t>
              </a:r>
            </a:p>
          </p:txBody>
        </p:sp>
      </p:grpSp>
    </p:spTree>
    <p:extLst>
      <p:ext uri="{BB962C8B-B14F-4D97-AF65-F5344CB8AC3E}">
        <p14:creationId xmlns:p14="http://schemas.microsoft.com/office/powerpoint/2010/main" val="235751410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4C8F7B-4219-4CD2-AA21-C82A58A659E7}"/>
              </a:ext>
            </a:extLst>
          </p:cNvPr>
          <p:cNvSpPr>
            <a:spLocks noGrp="1"/>
          </p:cNvSpPr>
          <p:nvPr>
            <p:ph type="title"/>
          </p:nvPr>
        </p:nvSpPr>
        <p:spPr>
          <a:xfrm>
            <a:off x="392703" y="70423"/>
            <a:ext cx="16410383" cy="1130300"/>
          </a:xfrm>
        </p:spPr>
        <p:txBody>
          <a:bodyPr>
            <a:noAutofit/>
          </a:bodyPr>
          <a:lstStyle/>
          <a:p>
            <a:r>
              <a:rPr lang="pt-PT" sz="5400" noProof="0" dirty="0"/>
              <a:t>Feedback – mais do que uma caixa de </a:t>
            </a:r>
            <a:r>
              <a:rPr lang="pt-PT" sz="5400" noProof="0" dirty="0" err="1"/>
              <a:t>reclamaç</a:t>
            </a:r>
            <a:r>
              <a:rPr lang="pt-PT" sz="5400" dirty="0" err="1"/>
              <a:t>ões</a:t>
            </a:r>
            <a:endParaRPr lang="pt-PT" sz="5400" noProof="0" dirty="0"/>
          </a:p>
        </p:txBody>
      </p:sp>
      <p:sp>
        <p:nvSpPr>
          <p:cNvPr id="3" name="Text Placeholder 2">
            <a:extLst>
              <a:ext uri="{FF2B5EF4-FFF2-40B4-BE49-F238E27FC236}">
                <a16:creationId xmlns:a16="http://schemas.microsoft.com/office/drawing/2014/main" id="{3830EF5A-568B-4D2D-835B-0CB034383032}"/>
              </a:ext>
            </a:extLst>
          </p:cNvPr>
          <p:cNvSpPr>
            <a:spLocks noGrp="1"/>
          </p:cNvSpPr>
          <p:nvPr>
            <p:ph type="body" sz="half" idx="1"/>
          </p:nvPr>
        </p:nvSpPr>
        <p:spPr>
          <a:xfrm>
            <a:off x="537176" y="1699245"/>
            <a:ext cx="9992703" cy="6355110"/>
          </a:xfrm>
        </p:spPr>
        <p:txBody>
          <a:bodyPr>
            <a:noAutofit/>
          </a:bodyPr>
          <a:lstStyle/>
          <a:p>
            <a:r>
              <a:rPr lang="pt-PT" sz="3600" b="1" dirty="0"/>
              <a:t>Como é que as organizações podem procurar e ouvir feedback de uma forma proativa</a:t>
            </a:r>
            <a:r>
              <a:rPr lang="pt-PT" sz="3600" b="1" noProof="0" dirty="0"/>
              <a:t>?</a:t>
            </a:r>
          </a:p>
          <a:p>
            <a:pPr marL="571500" indent="-571500">
              <a:buFont typeface="Arial" panose="020B0604020202020204" pitchFamily="34" charset="0"/>
              <a:buChar char="•"/>
            </a:pPr>
            <a:r>
              <a:rPr lang="pt-PT" sz="3600" dirty="0"/>
              <a:t>Linhas diretas</a:t>
            </a:r>
            <a:endParaRPr lang="pt-PT" sz="3600" noProof="0" dirty="0"/>
          </a:p>
          <a:p>
            <a:pPr marL="571500" indent="-571500">
              <a:buFont typeface="Arial" panose="020B0604020202020204" pitchFamily="34" charset="0"/>
              <a:buChar char="•"/>
            </a:pPr>
            <a:r>
              <a:rPr lang="pt-PT" sz="3600" noProof="0" dirty="0"/>
              <a:t>Campanhas de cartazes e  radiofónicas</a:t>
            </a:r>
          </a:p>
          <a:p>
            <a:pPr marL="571500" indent="-571500">
              <a:buFont typeface="Arial" panose="020B0604020202020204" pitchFamily="34" charset="0"/>
              <a:buChar char="•"/>
            </a:pPr>
            <a:r>
              <a:rPr lang="pt-PT" sz="3600" noProof="0" dirty="0"/>
              <a:t>Sessões de audição</a:t>
            </a:r>
          </a:p>
          <a:p>
            <a:r>
              <a:rPr lang="pt-PT" sz="3600" dirty="0"/>
              <a:t>Perguntem às pessoas se sabem como fornecer feedback e informem aqueles que não sabem.</a:t>
            </a:r>
            <a:endParaRPr lang="pt-PT" sz="3600" noProof="0" dirty="0"/>
          </a:p>
          <a:p>
            <a:pPr marL="571500" indent="-571500">
              <a:buFont typeface="Arial" panose="020B0604020202020204" pitchFamily="34" charset="0"/>
              <a:buChar char="•"/>
            </a:pPr>
            <a:endParaRPr lang="pt-PT" noProof="0" dirty="0"/>
          </a:p>
        </p:txBody>
      </p:sp>
      <p:sp>
        <p:nvSpPr>
          <p:cNvPr id="4" name="Slide Number Placeholder 3">
            <a:extLst>
              <a:ext uri="{FF2B5EF4-FFF2-40B4-BE49-F238E27FC236}">
                <a16:creationId xmlns:a16="http://schemas.microsoft.com/office/drawing/2014/main" id="{5D8DB4C8-9545-4409-A231-E3CA07879CE9}"/>
              </a:ext>
            </a:extLst>
          </p:cNvPr>
          <p:cNvSpPr>
            <a:spLocks noGrp="1"/>
          </p:cNvSpPr>
          <p:nvPr>
            <p:ph type="sldNum" sz="quarter" idx="2"/>
          </p:nvPr>
        </p:nvSpPr>
        <p:spPr>
          <a:xfrm>
            <a:off x="3390428" y="8809567"/>
            <a:ext cx="375103" cy="389915"/>
          </a:xfrm>
        </p:spPr>
        <p:txBody>
          <a:bodyPr/>
          <a:lstStyle/>
          <a:p>
            <a:fld id="{86CB4B4D-7CA3-9044-876B-883B54F8677D}" type="slidenum">
              <a:rPr lang="pt-PT" smtClean="0"/>
              <a:t>13</a:t>
            </a:fld>
            <a:endParaRPr lang="pt-PT" dirty="0"/>
          </a:p>
        </p:txBody>
      </p:sp>
      <p:pic>
        <p:nvPicPr>
          <p:cNvPr id="6" name="Picture 5">
            <a:extLst>
              <a:ext uri="{FF2B5EF4-FFF2-40B4-BE49-F238E27FC236}">
                <a16:creationId xmlns:a16="http://schemas.microsoft.com/office/drawing/2014/main" id="{BAB2CC85-90E7-4990-A0AB-307C7253EE0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972800" y="1447008"/>
            <a:ext cx="5830287" cy="7096902"/>
          </a:xfrm>
          <a:prstGeom prst="rect">
            <a:avLst/>
          </a:prstGeom>
        </p:spPr>
      </p:pic>
      <p:sp>
        <p:nvSpPr>
          <p:cNvPr id="7" name="TextBox 6">
            <a:extLst>
              <a:ext uri="{FF2B5EF4-FFF2-40B4-BE49-F238E27FC236}">
                <a16:creationId xmlns:a16="http://schemas.microsoft.com/office/drawing/2014/main" id="{08DE201E-66F0-4F9E-BC2B-36946570E23B}"/>
              </a:ext>
            </a:extLst>
          </p:cNvPr>
          <p:cNvSpPr txBox="1"/>
          <p:nvPr/>
        </p:nvSpPr>
        <p:spPr>
          <a:xfrm>
            <a:off x="15396539" y="8648972"/>
            <a:ext cx="1423467"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pt-PT" sz="2000">
                <a:solidFill>
                  <a:srgbClr val="00B297"/>
                </a:solidFill>
              </a:rPr>
              <a:t>InterWorks</a:t>
            </a:r>
            <a:endParaRPr lang="pt-PT" sz="2000" dirty="0">
              <a:solidFill>
                <a:srgbClr val="00B297"/>
              </a:solidFill>
            </a:endParaRPr>
          </a:p>
        </p:txBody>
      </p:sp>
    </p:spTree>
    <p:extLst>
      <p:ext uri="{BB962C8B-B14F-4D97-AF65-F5344CB8AC3E}">
        <p14:creationId xmlns:p14="http://schemas.microsoft.com/office/powerpoint/2010/main" val="341316163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fade">
                                      <p:cBhvr>
                                        <p:cTn id="13" dur="500"/>
                                        <p:tgtEl>
                                          <p:spTgt spid="3">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68E47D-A840-4BF4-B82D-977557D396D3}"/>
              </a:ext>
            </a:extLst>
          </p:cNvPr>
          <p:cNvSpPr>
            <a:spLocks noGrp="1"/>
          </p:cNvSpPr>
          <p:nvPr>
            <p:ph type="title"/>
          </p:nvPr>
        </p:nvSpPr>
        <p:spPr/>
        <p:txBody>
          <a:bodyPr/>
          <a:lstStyle/>
          <a:p>
            <a:r>
              <a:rPr lang="en-GB" noProof="0" dirty="0" err="1"/>
              <a:t>Aprendizagem</a:t>
            </a:r>
            <a:endParaRPr lang="en-GB" noProof="0" dirty="0"/>
          </a:p>
        </p:txBody>
      </p:sp>
      <p:sp>
        <p:nvSpPr>
          <p:cNvPr id="3" name="Text Placeholder 2">
            <a:extLst>
              <a:ext uri="{FF2B5EF4-FFF2-40B4-BE49-F238E27FC236}">
                <a16:creationId xmlns:a16="http://schemas.microsoft.com/office/drawing/2014/main" id="{174A16F2-69E1-424B-8280-CE06E8063A6D}"/>
              </a:ext>
            </a:extLst>
          </p:cNvPr>
          <p:cNvSpPr>
            <a:spLocks noGrp="1"/>
          </p:cNvSpPr>
          <p:nvPr>
            <p:ph type="body" sz="half" idx="1"/>
          </p:nvPr>
        </p:nvSpPr>
        <p:spPr>
          <a:xfrm>
            <a:off x="392704" y="1363595"/>
            <a:ext cx="5714241" cy="7445972"/>
          </a:xfrm>
        </p:spPr>
        <p:txBody>
          <a:bodyPr/>
          <a:lstStyle/>
          <a:p>
            <a:r>
              <a:rPr lang="pt-PT" dirty="0"/>
              <a:t>Aprender por experiência não é suficiente.</a:t>
            </a:r>
          </a:p>
          <a:p>
            <a:r>
              <a:rPr lang="pt-PT" dirty="0"/>
              <a:t>A aprendizagem requer tempo dedicado à reflexão e a aplicação a novos programas e projetos que, por sua vez, requerem uma gestão focada e empenho.</a:t>
            </a:r>
            <a:r>
              <a:rPr lang="en-GB" noProof="0" dirty="0"/>
              <a:t> </a:t>
            </a:r>
          </a:p>
        </p:txBody>
      </p:sp>
      <p:sp>
        <p:nvSpPr>
          <p:cNvPr id="4" name="Slide Number Placeholder 3">
            <a:extLst>
              <a:ext uri="{FF2B5EF4-FFF2-40B4-BE49-F238E27FC236}">
                <a16:creationId xmlns:a16="http://schemas.microsoft.com/office/drawing/2014/main" id="{F9058269-6B62-46F7-8E9D-181EBA997D11}"/>
              </a:ext>
            </a:extLst>
          </p:cNvPr>
          <p:cNvSpPr>
            <a:spLocks noGrp="1"/>
          </p:cNvSpPr>
          <p:nvPr>
            <p:ph type="sldNum" sz="quarter" idx="2"/>
          </p:nvPr>
        </p:nvSpPr>
        <p:spPr/>
        <p:txBody>
          <a:bodyPr/>
          <a:lstStyle/>
          <a:p>
            <a:fld id="{86CB4B4D-7CA3-9044-876B-883B54F8677D}" type="slidenum">
              <a:rPr lang="en-US" smtClean="0"/>
              <a:t>14</a:t>
            </a:fld>
            <a:endParaRPr lang="en-US" dirty="0"/>
          </a:p>
        </p:txBody>
      </p:sp>
      <p:pic>
        <p:nvPicPr>
          <p:cNvPr id="6" name="Picture 5">
            <a:extLst>
              <a:ext uri="{FF2B5EF4-FFF2-40B4-BE49-F238E27FC236}">
                <a16:creationId xmlns:a16="http://schemas.microsoft.com/office/drawing/2014/main" id="{12CE4041-4B71-456F-8CFA-66316862BC2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31169" y="817123"/>
            <a:ext cx="10436697" cy="7827523"/>
          </a:xfrm>
          <a:prstGeom prst="rect">
            <a:avLst/>
          </a:prstGeom>
        </p:spPr>
      </p:pic>
      <p:sp>
        <p:nvSpPr>
          <p:cNvPr id="7" name="TextBox 6">
            <a:extLst>
              <a:ext uri="{FF2B5EF4-FFF2-40B4-BE49-F238E27FC236}">
                <a16:creationId xmlns:a16="http://schemas.microsoft.com/office/drawing/2014/main" id="{F4372BB0-C821-40BF-AC6D-A93847D6E31E}"/>
              </a:ext>
            </a:extLst>
          </p:cNvPr>
          <p:cNvSpPr txBox="1"/>
          <p:nvPr/>
        </p:nvSpPr>
        <p:spPr>
          <a:xfrm>
            <a:off x="15551989" y="8756005"/>
            <a:ext cx="1275990"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sz="2000" dirty="0">
                <a:solidFill>
                  <a:srgbClr val="00B297"/>
                </a:solidFill>
              </a:rPr>
              <a:t>InterWorks</a:t>
            </a:r>
          </a:p>
        </p:txBody>
      </p:sp>
    </p:spTree>
    <p:extLst>
      <p:ext uri="{BB962C8B-B14F-4D97-AF65-F5344CB8AC3E}">
        <p14:creationId xmlns:p14="http://schemas.microsoft.com/office/powerpoint/2010/main" val="752109028"/>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A842D0-F750-472A-BF07-93C729DD259C}"/>
              </a:ext>
            </a:extLst>
          </p:cNvPr>
          <p:cNvSpPr>
            <a:spLocks noGrp="1"/>
          </p:cNvSpPr>
          <p:nvPr>
            <p:ph type="title"/>
          </p:nvPr>
        </p:nvSpPr>
        <p:spPr/>
        <p:txBody>
          <a:bodyPr/>
          <a:lstStyle/>
          <a:p>
            <a:r>
              <a:rPr lang="pt-PT"/>
              <a:t>Ações de aprendizagem</a:t>
            </a:r>
          </a:p>
        </p:txBody>
      </p:sp>
      <p:sp>
        <p:nvSpPr>
          <p:cNvPr id="3" name="Text Placeholder 2">
            <a:extLst>
              <a:ext uri="{FF2B5EF4-FFF2-40B4-BE49-F238E27FC236}">
                <a16:creationId xmlns:a16="http://schemas.microsoft.com/office/drawing/2014/main" id="{B47B13AE-3BFC-4850-B9DD-21232B432588}"/>
              </a:ext>
            </a:extLst>
          </p:cNvPr>
          <p:cNvSpPr>
            <a:spLocks noGrp="1"/>
          </p:cNvSpPr>
          <p:nvPr>
            <p:ph type="body" sz="half" idx="1"/>
          </p:nvPr>
        </p:nvSpPr>
        <p:spPr>
          <a:xfrm>
            <a:off x="593074" y="1269345"/>
            <a:ext cx="6373783" cy="7456894"/>
          </a:xfrm>
        </p:spPr>
        <p:txBody>
          <a:bodyPr>
            <a:normAutofit/>
          </a:bodyPr>
          <a:lstStyle/>
          <a:p>
            <a:pPr marL="571500" indent="-571500">
              <a:spcBef>
                <a:spcPts val="600"/>
              </a:spcBef>
              <a:buFont typeface="Arial" panose="020B0604020202020204" pitchFamily="34" charset="0"/>
              <a:buChar char="•"/>
            </a:pPr>
            <a:r>
              <a:rPr lang="pt-PT" dirty="0"/>
              <a:t>Reflexão do pessoal</a:t>
            </a:r>
          </a:p>
          <a:p>
            <a:pPr marL="571500" indent="-571500">
              <a:spcBef>
                <a:spcPts val="600"/>
              </a:spcBef>
              <a:buFont typeface="Arial" panose="020B0604020202020204" pitchFamily="34" charset="0"/>
              <a:buChar char="•"/>
            </a:pPr>
            <a:r>
              <a:rPr lang="pt-PT" dirty="0"/>
              <a:t>Workshops</a:t>
            </a:r>
          </a:p>
          <a:p>
            <a:pPr marL="571500" indent="-571500">
              <a:spcBef>
                <a:spcPts val="600"/>
              </a:spcBef>
              <a:buFont typeface="Arial" panose="020B0604020202020204" pitchFamily="34" charset="0"/>
              <a:buChar char="•"/>
            </a:pPr>
            <a:r>
              <a:rPr lang="pt-PT" dirty="0"/>
              <a:t>Avaliação em tempo real</a:t>
            </a:r>
          </a:p>
          <a:p>
            <a:pPr marL="571500" indent="-571500">
              <a:spcBef>
                <a:spcPts val="600"/>
              </a:spcBef>
              <a:buFont typeface="Arial" panose="020B0604020202020204" pitchFamily="34" charset="0"/>
              <a:buChar char="•"/>
            </a:pPr>
            <a:r>
              <a:rPr lang="pt-PT" dirty="0"/>
              <a:t>Revisão pós-ação</a:t>
            </a:r>
          </a:p>
          <a:p>
            <a:pPr marL="571500" indent="-571500">
              <a:spcBef>
                <a:spcPts val="600"/>
              </a:spcBef>
              <a:buFont typeface="Arial" panose="020B0604020202020204" pitchFamily="34" charset="0"/>
              <a:buChar char="•"/>
            </a:pPr>
            <a:r>
              <a:rPr lang="pt-PT" dirty="0"/>
              <a:t>Avaliação formal (incluindo avaliação externa)</a:t>
            </a:r>
          </a:p>
          <a:p>
            <a:pPr marL="571500" indent="-571500">
              <a:spcBef>
                <a:spcPts val="600"/>
              </a:spcBef>
              <a:buFont typeface="Arial" panose="020B0604020202020204" pitchFamily="34" charset="0"/>
              <a:buChar char="•"/>
            </a:pPr>
            <a:r>
              <a:rPr lang="pt-PT" dirty="0"/>
              <a:t>Relatórios, divulgação, revisão de políticas e alterações</a:t>
            </a:r>
          </a:p>
        </p:txBody>
      </p:sp>
      <p:sp>
        <p:nvSpPr>
          <p:cNvPr id="4" name="Slide Number Placeholder 3">
            <a:extLst>
              <a:ext uri="{FF2B5EF4-FFF2-40B4-BE49-F238E27FC236}">
                <a16:creationId xmlns:a16="http://schemas.microsoft.com/office/drawing/2014/main" id="{13B30E1F-6B13-4F4B-ABC3-BCD9D423A719}"/>
              </a:ext>
            </a:extLst>
          </p:cNvPr>
          <p:cNvSpPr>
            <a:spLocks noGrp="1"/>
          </p:cNvSpPr>
          <p:nvPr>
            <p:ph type="sldNum" sz="quarter" idx="2"/>
          </p:nvPr>
        </p:nvSpPr>
        <p:spPr>
          <a:xfrm>
            <a:off x="3390428" y="8809567"/>
            <a:ext cx="375103" cy="389915"/>
          </a:xfrm>
        </p:spPr>
        <p:txBody>
          <a:bodyPr/>
          <a:lstStyle/>
          <a:p>
            <a:fld id="{86CB4B4D-7CA3-9044-876B-883B54F8677D}" type="slidenum">
              <a:rPr lang="pt-PT" smtClean="0"/>
              <a:t>15</a:t>
            </a:fld>
            <a:endParaRPr lang="pt-PT"/>
          </a:p>
        </p:txBody>
      </p:sp>
      <p:pic>
        <p:nvPicPr>
          <p:cNvPr id="6" name="Picture 5">
            <a:extLst>
              <a:ext uri="{FF2B5EF4-FFF2-40B4-BE49-F238E27FC236}">
                <a16:creationId xmlns:a16="http://schemas.microsoft.com/office/drawing/2014/main" id="{8A295675-21AA-4709-B4A4-313E94B3239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538623" y="1269345"/>
            <a:ext cx="9614028" cy="7329905"/>
          </a:xfrm>
          <a:prstGeom prst="rect">
            <a:avLst/>
          </a:prstGeom>
        </p:spPr>
      </p:pic>
      <p:sp>
        <p:nvSpPr>
          <p:cNvPr id="7" name="TextBox 6">
            <a:extLst>
              <a:ext uri="{FF2B5EF4-FFF2-40B4-BE49-F238E27FC236}">
                <a16:creationId xmlns:a16="http://schemas.microsoft.com/office/drawing/2014/main" id="{6712FF12-13D3-4FE4-8D82-D4CE9D81B83D}"/>
              </a:ext>
            </a:extLst>
          </p:cNvPr>
          <p:cNvSpPr txBox="1"/>
          <p:nvPr/>
        </p:nvSpPr>
        <p:spPr>
          <a:xfrm>
            <a:off x="15863036" y="8710850"/>
            <a:ext cx="1423467"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pt-PT" sz="2000">
                <a:solidFill>
                  <a:srgbClr val="00B297"/>
                </a:solidFill>
              </a:rPr>
              <a:t>InterWorks</a:t>
            </a:r>
          </a:p>
        </p:txBody>
      </p:sp>
    </p:spTree>
    <p:extLst>
      <p:ext uri="{BB962C8B-B14F-4D97-AF65-F5344CB8AC3E}">
        <p14:creationId xmlns:p14="http://schemas.microsoft.com/office/powerpoint/2010/main" val="4287310165"/>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F32001-A535-4647-A7B9-5D553BC7792D}"/>
              </a:ext>
            </a:extLst>
          </p:cNvPr>
          <p:cNvSpPr>
            <a:spLocks noGrp="1"/>
          </p:cNvSpPr>
          <p:nvPr>
            <p:ph type="title"/>
          </p:nvPr>
        </p:nvSpPr>
        <p:spPr>
          <a:xfrm>
            <a:off x="392704" y="70423"/>
            <a:ext cx="16726896" cy="1130300"/>
          </a:xfrm>
        </p:spPr>
        <p:txBody>
          <a:bodyPr>
            <a:normAutofit fontScale="90000"/>
          </a:bodyPr>
          <a:lstStyle/>
          <a:p>
            <a:r>
              <a:rPr lang="en-GB" noProof="0" dirty="0" err="1"/>
              <a:t>Então</a:t>
            </a:r>
            <a:r>
              <a:rPr lang="en-GB" noProof="0" dirty="0"/>
              <a:t>, o que é que </a:t>
            </a:r>
            <a:r>
              <a:rPr lang="en-GB" noProof="0" dirty="0" err="1"/>
              <a:t>isto</a:t>
            </a:r>
            <a:r>
              <a:rPr lang="en-GB" noProof="0" dirty="0"/>
              <a:t> </a:t>
            </a:r>
            <a:r>
              <a:rPr lang="en-GB" dirty="0" err="1"/>
              <a:t>tem</a:t>
            </a:r>
            <a:r>
              <a:rPr lang="en-GB" dirty="0"/>
              <a:t> a</a:t>
            </a:r>
            <a:r>
              <a:rPr lang="en-GB" noProof="0" dirty="0"/>
              <a:t> </a:t>
            </a:r>
            <a:r>
              <a:rPr lang="en-GB" noProof="0" dirty="0" err="1"/>
              <a:t>ver</a:t>
            </a:r>
            <a:r>
              <a:rPr lang="en-GB" noProof="0" dirty="0"/>
              <a:t> com a </a:t>
            </a:r>
            <a:r>
              <a:rPr lang="en-GB" noProof="0" dirty="0" err="1"/>
              <a:t>Esfera</a:t>
            </a:r>
            <a:r>
              <a:rPr lang="en-GB" noProof="0" dirty="0"/>
              <a:t>?</a:t>
            </a:r>
          </a:p>
        </p:txBody>
      </p:sp>
      <p:sp>
        <p:nvSpPr>
          <p:cNvPr id="3" name="Text Placeholder 2">
            <a:extLst>
              <a:ext uri="{FF2B5EF4-FFF2-40B4-BE49-F238E27FC236}">
                <a16:creationId xmlns:a16="http://schemas.microsoft.com/office/drawing/2014/main" id="{2137A6AB-01E1-4FA3-9EBE-6A7A4417B0FA}"/>
              </a:ext>
            </a:extLst>
          </p:cNvPr>
          <p:cNvSpPr>
            <a:spLocks noGrp="1"/>
          </p:cNvSpPr>
          <p:nvPr>
            <p:ph type="body" sz="half" idx="1"/>
          </p:nvPr>
        </p:nvSpPr>
        <p:spPr>
          <a:xfrm>
            <a:off x="1114378" y="2534853"/>
            <a:ext cx="8671648" cy="5911277"/>
          </a:xfrm>
        </p:spPr>
        <p:txBody>
          <a:bodyPr>
            <a:normAutofit/>
          </a:bodyPr>
          <a:lstStyle/>
          <a:p>
            <a:r>
              <a:rPr lang="pt-PT" sz="4800" noProof="0" dirty="0"/>
              <a:t>A Esfera fornece orientações práticas, ferramentas e ações para empreender e apoiar uma abordagem </a:t>
            </a:r>
            <a:r>
              <a:rPr lang="pt-PT" sz="4800" noProof="0" dirty="0" err="1"/>
              <a:t>MEAL</a:t>
            </a:r>
            <a:r>
              <a:rPr lang="pt-PT" sz="4800" noProof="0" dirty="0"/>
              <a:t>.</a:t>
            </a:r>
            <a:r>
              <a:rPr lang="en-GB" sz="4800" noProof="0" dirty="0"/>
              <a:t> </a:t>
            </a:r>
          </a:p>
        </p:txBody>
      </p:sp>
      <p:sp>
        <p:nvSpPr>
          <p:cNvPr id="4" name="Slide Number Placeholder 3">
            <a:extLst>
              <a:ext uri="{FF2B5EF4-FFF2-40B4-BE49-F238E27FC236}">
                <a16:creationId xmlns:a16="http://schemas.microsoft.com/office/drawing/2014/main" id="{ACE7279A-17F7-428F-9E3E-0816ABC8FAE7}"/>
              </a:ext>
            </a:extLst>
          </p:cNvPr>
          <p:cNvSpPr>
            <a:spLocks noGrp="1"/>
          </p:cNvSpPr>
          <p:nvPr>
            <p:ph type="sldNum" sz="quarter" idx="2"/>
          </p:nvPr>
        </p:nvSpPr>
        <p:spPr/>
        <p:txBody>
          <a:bodyPr/>
          <a:lstStyle/>
          <a:p>
            <a:fld id="{86CB4B4D-7CA3-9044-876B-883B54F8677D}" type="slidenum">
              <a:rPr lang="en-US" smtClean="0"/>
              <a:t>16</a:t>
            </a:fld>
            <a:endParaRPr lang="en-US" dirty="0"/>
          </a:p>
        </p:txBody>
      </p:sp>
      <p:pic>
        <p:nvPicPr>
          <p:cNvPr id="5" name="Picture 4" descr="Image result for 2018 SPhere HAndbook">
            <a:extLst>
              <a:ext uri="{FF2B5EF4-FFF2-40B4-BE49-F238E27FC236}">
                <a16:creationId xmlns:a16="http://schemas.microsoft.com/office/drawing/2014/main" id="{A40B1F2A-12E1-4E2C-A108-051FBB4A303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21145578">
            <a:off x="11050622" y="2201435"/>
            <a:ext cx="4156100" cy="5996963"/>
          </a:xfrm>
          <a:prstGeom prst="rect">
            <a:avLst/>
          </a:prstGeom>
          <a:noFill/>
          <a:ln>
            <a:solidFill>
              <a:schemeClr val="accent6">
                <a:lumMod val="40000"/>
                <a:lumOff val="60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9119929"/>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6394-5BCE-411A-BB83-EC9B0C6E8D1E}"/>
              </a:ext>
            </a:extLst>
          </p:cNvPr>
          <p:cNvSpPr>
            <a:spLocks noGrp="1"/>
          </p:cNvSpPr>
          <p:nvPr>
            <p:ph type="title"/>
          </p:nvPr>
        </p:nvSpPr>
        <p:spPr>
          <a:xfrm>
            <a:off x="392704" y="70423"/>
            <a:ext cx="16299960" cy="1130300"/>
          </a:xfrm>
        </p:spPr>
        <p:txBody>
          <a:bodyPr>
            <a:noAutofit/>
          </a:bodyPr>
          <a:lstStyle/>
          <a:p>
            <a:r>
              <a:rPr lang="pt-PT" sz="7200"/>
              <a:t>Aprender com a comunidade Esfera</a:t>
            </a:r>
          </a:p>
        </p:txBody>
      </p:sp>
      <p:sp>
        <p:nvSpPr>
          <p:cNvPr id="4" name="Slide Number Placeholder 3">
            <a:extLst>
              <a:ext uri="{FF2B5EF4-FFF2-40B4-BE49-F238E27FC236}">
                <a16:creationId xmlns:a16="http://schemas.microsoft.com/office/drawing/2014/main" id="{23D495E1-77EB-42E2-BF5D-81886D747B3B}"/>
              </a:ext>
            </a:extLst>
          </p:cNvPr>
          <p:cNvSpPr>
            <a:spLocks noGrp="1"/>
          </p:cNvSpPr>
          <p:nvPr>
            <p:ph type="sldNum" sz="quarter" idx="2"/>
          </p:nvPr>
        </p:nvSpPr>
        <p:spPr>
          <a:xfrm>
            <a:off x="3390428" y="8809567"/>
            <a:ext cx="455253" cy="471924"/>
          </a:xfrm>
        </p:spPr>
        <p:txBody>
          <a:bodyPr/>
          <a:lstStyle/>
          <a:p>
            <a:fld id="{86CB4B4D-7CA3-9044-876B-883B54F8677D}" type="slidenum">
              <a:rPr lang="pt-PT" sz="2400" smtClean="0"/>
              <a:t>17</a:t>
            </a:fld>
            <a:endParaRPr lang="pt-PT" sz="2400"/>
          </a:p>
        </p:txBody>
      </p:sp>
      <p:grpSp>
        <p:nvGrpSpPr>
          <p:cNvPr id="10" name="Group 9">
            <a:extLst>
              <a:ext uri="{FF2B5EF4-FFF2-40B4-BE49-F238E27FC236}">
                <a16:creationId xmlns:a16="http://schemas.microsoft.com/office/drawing/2014/main" id="{217D1824-6794-4C27-B79D-9941D987EC5A}"/>
              </a:ext>
            </a:extLst>
          </p:cNvPr>
          <p:cNvGrpSpPr/>
          <p:nvPr/>
        </p:nvGrpSpPr>
        <p:grpSpPr>
          <a:xfrm>
            <a:off x="2046454" y="3033711"/>
            <a:ext cx="12730563" cy="3837802"/>
            <a:chOff x="2046454" y="3534454"/>
            <a:chExt cx="12730563" cy="3837802"/>
          </a:xfrm>
        </p:grpSpPr>
        <p:pic>
          <p:nvPicPr>
            <p:cNvPr id="3" name="Picture 2">
              <a:extLst>
                <a:ext uri="{FF2B5EF4-FFF2-40B4-BE49-F238E27FC236}">
                  <a16:creationId xmlns:a16="http://schemas.microsoft.com/office/drawing/2014/main" id="{4F885815-5D8D-4E36-95AD-D3F7F54E9AEF}"/>
                </a:ext>
              </a:extLst>
            </p:cNvPr>
            <p:cNvPicPr>
              <a:picLocks noChangeAspect="1"/>
            </p:cNvPicPr>
            <p:nvPr/>
          </p:nvPicPr>
          <p:blipFill>
            <a:blip r:embed="rId3"/>
            <a:stretch>
              <a:fillRect/>
            </a:stretch>
          </p:blipFill>
          <p:spPr>
            <a:xfrm>
              <a:off x="2046454" y="3534454"/>
              <a:ext cx="3476625" cy="2609850"/>
            </a:xfrm>
            <a:prstGeom prst="rect">
              <a:avLst/>
            </a:prstGeom>
          </p:spPr>
        </p:pic>
        <p:pic>
          <p:nvPicPr>
            <p:cNvPr id="5" name="Picture 4">
              <a:extLst>
                <a:ext uri="{FF2B5EF4-FFF2-40B4-BE49-F238E27FC236}">
                  <a16:creationId xmlns:a16="http://schemas.microsoft.com/office/drawing/2014/main" id="{9983D407-710E-4096-B544-D85C94BF945F}"/>
                </a:ext>
              </a:extLst>
            </p:cNvPr>
            <p:cNvPicPr>
              <a:picLocks noChangeAspect="1"/>
            </p:cNvPicPr>
            <p:nvPr/>
          </p:nvPicPr>
          <p:blipFill>
            <a:blip r:embed="rId4"/>
            <a:stretch>
              <a:fillRect/>
            </a:stretch>
          </p:blipFill>
          <p:spPr>
            <a:xfrm>
              <a:off x="7052021" y="4581431"/>
              <a:ext cx="2981325" cy="2790825"/>
            </a:xfrm>
            <a:prstGeom prst="rect">
              <a:avLst/>
            </a:prstGeom>
          </p:spPr>
        </p:pic>
        <p:pic>
          <p:nvPicPr>
            <p:cNvPr id="7" name="Picture 6">
              <a:extLst>
                <a:ext uri="{FF2B5EF4-FFF2-40B4-BE49-F238E27FC236}">
                  <a16:creationId xmlns:a16="http://schemas.microsoft.com/office/drawing/2014/main" id="{5472C359-0FA3-4088-B8D6-A1168213BEBD}"/>
                </a:ext>
              </a:extLst>
            </p:cNvPr>
            <p:cNvPicPr>
              <a:picLocks noChangeAspect="1"/>
            </p:cNvPicPr>
            <p:nvPr/>
          </p:nvPicPr>
          <p:blipFill>
            <a:blip r:embed="rId5"/>
            <a:stretch>
              <a:fillRect/>
            </a:stretch>
          </p:blipFill>
          <p:spPr>
            <a:xfrm>
              <a:off x="11576617" y="3615417"/>
              <a:ext cx="3200400" cy="2447925"/>
            </a:xfrm>
            <a:prstGeom prst="rect">
              <a:avLst/>
            </a:prstGeom>
          </p:spPr>
        </p:pic>
      </p:grpSp>
      <p:sp>
        <p:nvSpPr>
          <p:cNvPr id="11" name="TextBox 10">
            <a:extLst>
              <a:ext uri="{FF2B5EF4-FFF2-40B4-BE49-F238E27FC236}">
                <a16:creationId xmlns:a16="http://schemas.microsoft.com/office/drawing/2014/main" id="{94568C10-B949-4D6F-AA9F-5F080BD147FA}"/>
              </a:ext>
            </a:extLst>
          </p:cNvPr>
          <p:cNvSpPr txBox="1"/>
          <p:nvPr/>
        </p:nvSpPr>
        <p:spPr>
          <a:xfrm>
            <a:off x="1485978" y="5611199"/>
            <a:ext cx="4719405" cy="12105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pt-PT" sz="36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Descobrir as normas da Esfera</a:t>
            </a:r>
          </a:p>
        </p:txBody>
      </p:sp>
      <p:sp>
        <p:nvSpPr>
          <p:cNvPr id="12" name="TextBox 11">
            <a:extLst>
              <a:ext uri="{FF2B5EF4-FFF2-40B4-BE49-F238E27FC236}">
                <a16:creationId xmlns:a16="http://schemas.microsoft.com/office/drawing/2014/main" id="{8A9A3A3A-C1A4-41DC-8EC8-668F0D5BFDFF}"/>
              </a:ext>
            </a:extLst>
          </p:cNvPr>
          <p:cNvSpPr txBox="1"/>
          <p:nvPr/>
        </p:nvSpPr>
        <p:spPr>
          <a:xfrm>
            <a:off x="6182980" y="6871513"/>
            <a:ext cx="4719405" cy="12105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pt-PT" sz="3600" dirty="0">
                <a:solidFill>
                  <a:srgbClr val="000000"/>
                </a:solidFill>
              </a:rPr>
              <a:t>Colocar </a:t>
            </a:r>
            <a:r>
              <a:rPr kumimoji="0" lang="pt-PT" sz="36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as normas em prática</a:t>
            </a:r>
          </a:p>
        </p:txBody>
      </p:sp>
      <p:sp>
        <p:nvSpPr>
          <p:cNvPr id="13" name="TextBox 12">
            <a:extLst>
              <a:ext uri="{FF2B5EF4-FFF2-40B4-BE49-F238E27FC236}">
                <a16:creationId xmlns:a16="http://schemas.microsoft.com/office/drawing/2014/main" id="{ABDCFFB7-1F2D-4877-BB59-079981753B3D}"/>
              </a:ext>
            </a:extLst>
          </p:cNvPr>
          <p:cNvSpPr txBox="1"/>
          <p:nvPr/>
        </p:nvSpPr>
        <p:spPr>
          <a:xfrm>
            <a:off x="10817114" y="5562599"/>
            <a:ext cx="4719405" cy="12105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pt-PT" sz="36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Partilhar as suas experiências</a:t>
            </a:r>
          </a:p>
        </p:txBody>
      </p:sp>
    </p:spTree>
    <p:extLst>
      <p:ext uri="{BB962C8B-B14F-4D97-AF65-F5344CB8AC3E}">
        <p14:creationId xmlns:p14="http://schemas.microsoft.com/office/powerpoint/2010/main" val="1968529745"/>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9D3E1A-85DB-46C2-9DBD-4C1FB3F735A8}"/>
              </a:ext>
            </a:extLst>
          </p:cNvPr>
          <p:cNvSpPr>
            <a:spLocks noGrp="1"/>
          </p:cNvSpPr>
          <p:nvPr>
            <p:ph type="title"/>
          </p:nvPr>
        </p:nvSpPr>
        <p:spPr/>
        <p:txBody>
          <a:bodyPr/>
          <a:lstStyle/>
          <a:p>
            <a:r>
              <a:rPr lang="pt-PT" noProof="0" dirty="0"/>
              <a:t>Instruções</a:t>
            </a:r>
          </a:p>
        </p:txBody>
      </p:sp>
      <p:sp>
        <p:nvSpPr>
          <p:cNvPr id="3" name="Text Placeholder 2">
            <a:extLst>
              <a:ext uri="{FF2B5EF4-FFF2-40B4-BE49-F238E27FC236}">
                <a16:creationId xmlns:a16="http://schemas.microsoft.com/office/drawing/2014/main" id="{2A6AC5B1-07EB-4312-AE5B-68E86F13468F}"/>
              </a:ext>
            </a:extLst>
          </p:cNvPr>
          <p:cNvSpPr>
            <a:spLocks noGrp="1"/>
          </p:cNvSpPr>
          <p:nvPr>
            <p:ph type="body" sz="half" idx="1"/>
          </p:nvPr>
        </p:nvSpPr>
        <p:spPr>
          <a:xfrm>
            <a:off x="851793" y="1559498"/>
            <a:ext cx="8707843" cy="7222572"/>
          </a:xfrm>
        </p:spPr>
        <p:txBody>
          <a:bodyPr>
            <a:normAutofit/>
          </a:bodyPr>
          <a:lstStyle/>
          <a:p>
            <a:pPr marL="742950" indent="-742950">
              <a:buAutoNum type="arabicPeriod"/>
            </a:pPr>
            <a:r>
              <a:rPr lang="pt-PT" noProof="0" dirty="0"/>
              <a:t>Nos </a:t>
            </a:r>
            <a:r>
              <a:rPr lang="pt-PT" noProof="0" dirty="0" err="1"/>
              <a:t>vosso</a:t>
            </a:r>
            <a:r>
              <a:rPr lang="pt-PT" dirty="0"/>
              <a:t>s </a:t>
            </a:r>
            <a:r>
              <a:rPr lang="pt-PT" dirty="0" err="1"/>
              <a:t>grupos</a:t>
            </a:r>
            <a:r>
              <a:rPr lang="pt-PT" noProof="0" dirty="0"/>
              <a:t>, </a:t>
            </a:r>
            <a:r>
              <a:rPr lang="pt-PT" noProof="0" dirty="0" err="1"/>
              <a:t>debatam</a:t>
            </a:r>
            <a:r>
              <a:rPr lang="pt-PT" noProof="0" dirty="0"/>
              <a:t> e </a:t>
            </a:r>
            <a:r>
              <a:rPr lang="pt-PT" dirty="0" err="1"/>
              <a:t>respondam</a:t>
            </a:r>
            <a:r>
              <a:rPr lang="pt-PT" dirty="0"/>
              <a:t> à </a:t>
            </a:r>
            <a:r>
              <a:rPr lang="pt-PT" dirty="0" err="1"/>
              <a:t>seguinte</a:t>
            </a:r>
            <a:r>
              <a:rPr lang="pt-PT" dirty="0"/>
              <a:t> </a:t>
            </a:r>
            <a:r>
              <a:rPr lang="pt-PT" dirty="0" err="1"/>
              <a:t>pergunta</a:t>
            </a:r>
            <a:r>
              <a:rPr lang="pt-PT" noProof="0" dirty="0"/>
              <a:t>:</a:t>
            </a:r>
          </a:p>
          <a:p>
            <a:pPr marL="739775"/>
            <a:r>
              <a:rPr lang="pt-PT" b="1" noProof="0" dirty="0"/>
              <a:t>Como é que a Esfera apoia a abordagem </a:t>
            </a:r>
            <a:r>
              <a:rPr lang="pt-PT" b="1" noProof="0" dirty="0" err="1"/>
              <a:t>MEAL</a:t>
            </a:r>
            <a:r>
              <a:rPr lang="pt-PT" b="1" noProof="0" dirty="0"/>
              <a:t>? Cite exemplos específicos.</a:t>
            </a:r>
          </a:p>
          <a:p>
            <a:pPr marL="804863" indent="-804863"/>
            <a:r>
              <a:rPr lang="pt-PT" noProof="0" dirty="0"/>
              <a:t>2.	</a:t>
            </a:r>
            <a:r>
              <a:rPr lang="pt-PT" noProof="0" dirty="0" err="1"/>
              <a:t>Apresentem</a:t>
            </a:r>
            <a:r>
              <a:rPr lang="pt-PT" noProof="0" dirty="0"/>
              <a:t> as </a:t>
            </a:r>
            <a:r>
              <a:rPr lang="pt-PT" noProof="0" dirty="0" err="1"/>
              <a:t>vossas</a:t>
            </a:r>
            <a:r>
              <a:rPr lang="pt-PT" noProof="0" dirty="0"/>
              <a:t> </a:t>
            </a:r>
            <a:r>
              <a:rPr lang="pt-PT" noProof="0" dirty="0" err="1"/>
              <a:t>respostas</a:t>
            </a:r>
            <a:r>
              <a:rPr lang="pt-PT" noProof="0" dirty="0"/>
              <a:t> (</a:t>
            </a:r>
            <a:r>
              <a:rPr lang="pt-PT" noProof="0" dirty="0" err="1"/>
              <a:t>frase</a:t>
            </a:r>
            <a:r>
              <a:rPr lang="pt-PT" noProof="0" dirty="0"/>
              <a:t> e </a:t>
            </a:r>
            <a:r>
              <a:rPr lang="pt-PT" noProof="0" dirty="0" err="1"/>
              <a:t>localização</a:t>
            </a:r>
            <a:r>
              <a:rPr lang="pt-PT" noProof="0" dirty="0"/>
              <a:t> no Manual) no </a:t>
            </a:r>
            <a:r>
              <a:rPr lang="pt-PT" noProof="0" dirty="0" err="1"/>
              <a:t>vosso</a:t>
            </a:r>
            <a:r>
              <a:rPr lang="pt-PT" dirty="0"/>
              <a:t> </a:t>
            </a:r>
            <a:r>
              <a:rPr lang="pt-PT" noProof="0" dirty="0"/>
              <a:t>flip chart.</a:t>
            </a:r>
          </a:p>
          <a:p>
            <a:r>
              <a:rPr lang="pt-PT" noProof="0" dirty="0"/>
              <a:t>Dispõem de 20 minutos.</a:t>
            </a:r>
          </a:p>
        </p:txBody>
      </p:sp>
      <p:sp>
        <p:nvSpPr>
          <p:cNvPr id="4" name="Slide Number Placeholder 3">
            <a:extLst>
              <a:ext uri="{FF2B5EF4-FFF2-40B4-BE49-F238E27FC236}">
                <a16:creationId xmlns:a16="http://schemas.microsoft.com/office/drawing/2014/main" id="{DA855540-E225-4BAC-A1CA-B92DFB22655B}"/>
              </a:ext>
            </a:extLst>
          </p:cNvPr>
          <p:cNvSpPr>
            <a:spLocks noGrp="1"/>
          </p:cNvSpPr>
          <p:nvPr>
            <p:ph type="sldNum" sz="quarter" idx="2"/>
          </p:nvPr>
        </p:nvSpPr>
        <p:spPr>
          <a:xfrm>
            <a:off x="3390428" y="8809567"/>
            <a:ext cx="375103" cy="389915"/>
          </a:xfrm>
        </p:spPr>
        <p:txBody>
          <a:bodyPr/>
          <a:lstStyle/>
          <a:p>
            <a:fld id="{86CB4B4D-7CA3-9044-876B-883B54F8677D}" type="slidenum">
              <a:rPr lang="pt-PT" smtClean="0"/>
              <a:t>18</a:t>
            </a:fld>
            <a:endParaRPr lang="pt-PT" dirty="0"/>
          </a:p>
        </p:txBody>
      </p:sp>
      <p:pic>
        <p:nvPicPr>
          <p:cNvPr id="5" name="Picture 4" descr="Image result for 2018 SPhere HAndbook">
            <a:extLst>
              <a:ext uri="{FF2B5EF4-FFF2-40B4-BE49-F238E27FC236}">
                <a16:creationId xmlns:a16="http://schemas.microsoft.com/office/drawing/2014/main" id="{4CDAFA94-B637-4D37-90F7-7B870F7DDC6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21145578">
            <a:off x="11050622" y="2201435"/>
            <a:ext cx="4156100" cy="5996963"/>
          </a:xfrm>
          <a:prstGeom prst="rect">
            <a:avLst/>
          </a:prstGeom>
          <a:noFill/>
          <a:ln>
            <a:solidFill>
              <a:schemeClr val="accent6">
                <a:lumMod val="40000"/>
                <a:lumOff val="60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3055200"/>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9D3E1A-85DB-46C2-9DBD-4C1FB3F735A8}"/>
              </a:ext>
            </a:extLst>
          </p:cNvPr>
          <p:cNvSpPr>
            <a:spLocks noGrp="1"/>
          </p:cNvSpPr>
          <p:nvPr>
            <p:ph type="title"/>
          </p:nvPr>
        </p:nvSpPr>
        <p:spPr/>
        <p:txBody>
          <a:bodyPr/>
          <a:lstStyle/>
          <a:p>
            <a:r>
              <a:rPr lang="pt-PT" noProof="0"/>
              <a:t>Debate</a:t>
            </a:r>
            <a:endParaRPr lang="pt-PT" noProof="0" dirty="0"/>
          </a:p>
        </p:txBody>
      </p:sp>
      <p:sp>
        <p:nvSpPr>
          <p:cNvPr id="3" name="Text Placeholder 2">
            <a:extLst>
              <a:ext uri="{FF2B5EF4-FFF2-40B4-BE49-F238E27FC236}">
                <a16:creationId xmlns:a16="http://schemas.microsoft.com/office/drawing/2014/main" id="{2A6AC5B1-07EB-4312-AE5B-68E86F13468F}"/>
              </a:ext>
            </a:extLst>
          </p:cNvPr>
          <p:cNvSpPr>
            <a:spLocks noGrp="1"/>
          </p:cNvSpPr>
          <p:nvPr>
            <p:ph type="body" sz="half" idx="1"/>
          </p:nvPr>
        </p:nvSpPr>
        <p:spPr>
          <a:xfrm>
            <a:off x="835751" y="2262045"/>
            <a:ext cx="14709049" cy="6937437"/>
          </a:xfrm>
        </p:spPr>
        <p:txBody>
          <a:bodyPr>
            <a:normAutofit/>
          </a:bodyPr>
          <a:lstStyle/>
          <a:p>
            <a:pPr marL="742950" indent="-742950">
              <a:buAutoNum type="arabicPeriod"/>
            </a:pPr>
            <a:r>
              <a:rPr lang="pt-PT" dirty="0"/>
              <a:t>Como é que a Esfera apoia o </a:t>
            </a:r>
            <a:r>
              <a:rPr lang="pt-PT" b="1" dirty="0"/>
              <a:t>acompanhamento</a:t>
            </a:r>
            <a:r>
              <a:rPr lang="pt-PT" b="1" noProof="0" dirty="0"/>
              <a:t>?</a:t>
            </a:r>
          </a:p>
          <a:p>
            <a:pPr marL="742950" indent="-742950">
              <a:buAutoNum type="arabicPeriod"/>
            </a:pPr>
            <a:r>
              <a:rPr lang="pt-PT" dirty="0"/>
              <a:t>Como é que a Esfera apoia a</a:t>
            </a:r>
            <a:r>
              <a:rPr lang="pt-PT" noProof="0" dirty="0"/>
              <a:t> </a:t>
            </a:r>
            <a:r>
              <a:rPr lang="pt-PT" b="1" dirty="0"/>
              <a:t>avaliação</a:t>
            </a:r>
            <a:r>
              <a:rPr lang="pt-PT" b="1" noProof="0" dirty="0"/>
              <a:t>?</a:t>
            </a:r>
          </a:p>
          <a:p>
            <a:pPr marL="742950" indent="-742950">
              <a:buAutoNum type="arabicPeriod"/>
            </a:pPr>
            <a:r>
              <a:rPr lang="pt-PT" dirty="0"/>
              <a:t>Como é que a Esfera apoia </a:t>
            </a:r>
            <a:r>
              <a:rPr lang="pt-PT" noProof="0" dirty="0"/>
              <a:t>a </a:t>
            </a:r>
            <a:r>
              <a:rPr lang="pt-PT" b="1" dirty="0"/>
              <a:t>prestação de contas</a:t>
            </a:r>
            <a:r>
              <a:rPr lang="pt-PT" b="1" noProof="0" dirty="0"/>
              <a:t>?</a:t>
            </a:r>
          </a:p>
          <a:p>
            <a:pPr marL="742950" indent="-742950">
              <a:buAutoNum type="arabicPeriod"/>
            </a:pPr>
            <a:r>
              <a:rPr lang="pt-PT" dirty="0"/>
              <a:t>Como é que a Esfera apoia </a:t>
            </a:r>
            <a:r>
              <a:rPr lang="pt-PT" noProof="0" dirty="0"/>
              <a:t>a </a:t>
            </a:r>
            <a:r>
              <a:rPr lang="pt-PT" b="1" dirty="0"/>
              <a:t>aprendizagem o</a:t>
            </a:r>
            <a:r>
              <a:rPr lang="pt-PT" b="1" noProof="0" dirty="0" err="1"/>
              <a:t>rganizacional</a:t>
            </a:r>
            <a:r>
              <a:rPr lang="pt-PT" b="1" noProof="0" dirty="0"/>
              <a:t>?</a:t>
            </a:r>
          </a:p>
          <a:p>
            <a:pPr marL="742950" indent="-742950">
              <a:buAutoNum type="arabicPeriod"/>
            </a:pPr>
            <a:r>
              <a:rPr lang="pt-PT" dirty="0"/>
              <a:t>A vossa organização segue uma abordagem </a:t>
            </a:r>
            <a:r>
              <a:rPr lang="pt-PT" dirty="0" err="1"/>
              <a:t>MEAL</a:t>
            </a:r>
            <a:r>
              <a:rPr lang="pt-PT" dirty="0"/>
              <a:t>? Porquê, ou porque é que não?</a:t>
            </a:r>
            <a:endParaRPr lang="pt-PT" noProof="0" dirty="0"/>
          </a:p>
        </p:txBody>
      </p:sp>
      <p:sp>
        <p:nvSpPr>
          <p:cNvPr id="4" name="Slide Number Placeholder 3">
            <a:extLst>
              <a:ext uri="{FF2B5EF4-FFF2-40B4-BE49-F238E27FC236}">
                <a16:creationId xmlns:a16="http://schemas.microsoft.com/office/drawing/2014/main" id="{DA855540-E225-4BAC-A1CA-B92DFB22655B}"/>
              </a:ext>
            </a:extLst>
          </p:cNvPr>
          <p:cNvSpPr>
            <a:spLocks noGrp="1"/>
          </p:cNvSpPr>
          <p:nvPr>
            <p:ph type="sldNum" sz="quarter" idx="2"/>
          </p:nvPr>
        </p:nvSpPr>
        <p:spPr>
          <a:xfrm>
            <a:off x="3390428" y="8809567"/>
            <a:ext cx="375103" cy="389915"/>
          </a:xfrm>
        </p:spPr>
        <p:txBody>
          <a:bodyPr/>
          <a:lstStyle/>
          <a:p>
            <a:fld id="{86CB4B4D-7CA3-9044-876B-883B54F8677D}" type="slidenum">
              <a:rPr lang="pt-PT" smtClean="0"/>
              <a:t>19</a:t>
            </a:fld>
            <a:endParaRPr lang="pt-PT" dirty="0"/>
          </a:p>
        </p:txBody>
      </p:sp>
    </p:spTree>
    <p:extLst>
      <p:ext uri="{BB962C8B-B14F-4D97-AF65-F5344CB8AC3E}">
        <p14:creationId xmlns:p14="http://schemas.microsoft.com/office/powerpoint/2010/main" val="15810602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517A221-F538-406B-989E-4B8D872F36ED}"/>
              </a:ext>
            </a:extLst>
          </p:cNvPr>
          <p:cNvSpPr>
            <a:spLocks noGrp="1"/>
          </p:cNvSpPr>
          <p:nvPr>
            <p:ph type="body" sz="half" idx="1"/>
          </p:nvPr>
        </p:nvSpPr>
        <p:spPr>
          <a:xfrm>
            <a:off x="6888856" y="3283940"/>
            <a:ext cx="9518732" cy="4831360"/>
          </a:xfrm>
        </p:spPr>
        <p:txBody>
          <a:bodyPr>
            <a:normAutofit fontScale="85000" lnSpcReduction="10000"/>
          </a:bodyPr>
          <a:lstStyle/>
          <a:p>
            <a:pPr lvl="0"/>
            <a:r>
              <a:rPr lang="pt-PT" dirty="0"/>
              <a:t>Descrever e defender a abordagem de acompanhamento, avaliação, prestação de contas e aprendizagem (</a:t>
            </a:r>
            <a:r>
              <a:rPr lang="pt-PT" dirty="0" err="1"/>
              <a:t>MEAL</a:t>
            </a:r>
            <a:r>
              <a:rPr lang="pt-PT" dirty="0"/>
              <a:t>)</a:t>
            </a:r>
            <a:r>
              <a:rPr lang="en-GB" dirty="0"/>
              <a:t> </a:t>
            </a:r>
            <a:endParaRPr lang="de-DE" dirty="0"/>
          </a:p>
          <a:p>
            <a:pPr lvl="0"/>
            <a:r>
              <a:rPr lang="pt-PT" dirty="0"/>
              <a:t>Encontrar e utilizar materiais e ferramentas de formação adicionais de apoio à </a:t>
            </a:r>
            <a:r>
              <a:rPr lang="pt-PT" dirty="0" err="1"/>
              <a:t>MEAL</a:t>
            </a:r>
            <a:endParaRPr lang="de-DE" dirty="0"/>
          </a:p>
          <a:p>
            <a:pPr lvl="0"/>
            <a:r>
              <a:rPr lang="pt-PT" dirty="0"/>
              <a:t>Ligar e utilizar secções pertinentes do Manual Esfera de apoio à abordagem MEAL</a:t>
            </a:r>
            <a:endParaRPr lang="de-DE" dirty="0"/>
          </a:p>
        </p:txBody>
      </p:sp>
      <p:sp>
        <p:nvSpPr>
          <p:cNvPr id="4" name="Slide Number Placeholder 3">
            <a:extLst>
              <a:ext uri="{FF2B5EF4-FFF2-40B4-BE49-F238E27FC236}">
                <a16:creationId xmlns:a16="http://schemas.microsoft.com/office/drawing/2014/main" id="{D29A9069-D94D-4981-B76C-97AEB172DDD6}"/>
              </a:ext>
            </a:extLst>
          </p:cNvPr>
          <p:cNvSpPr>
            <a:spLocks noGrp="1"/>
          </p:cNvSpPr>
          <p:nvPr>
            <p:ph type="sldNum" sz="quarter" idx="2"/>
          </p:nvPr>
        </p:nvSpPr>
        <p:spPr/>
        <p:txBody>
          <a:bodyPr/>
          <a:lstStyle/>
          <a:p>
            <a:fld id="{86CB4B4D-7CA3-9044-876B-883B54F8677D}" type="slidenum">
              <a:rPr lang="en-US" smtClean="0"/>
              <a:pPr/>
              <a:t>2</a:t>
            </a:fld>
            <a:endParaRPr lang="en-US" dirty="0"/>
          </a:p>
        </p:txBody>
      </p:sp>
      <p:sp>
        <p:nvSpPr>
          <p:cNvPr id="5" name="Title">
            <a:extLst>
              <a:ext uri="{FF2B5EF4-FFF2-40B4-BE49-F238E27FC236}">
                <a16:creationId xmlns:a16="http://schemas.microsoft.com/office/drawing/2014/main" id="{3230DA38-1F8A-4DB0-AF41-8AA26EC93862}"/>
              </a:ext>
            </a:extLst>
          </p:cNvPr>
          <p:cNvSpPr txBox="1">
            <a:spLocks noGrp="1"/>
          </p:cNvSpPr>
          <p:nvPr>
            <p:ph type="title"/>
          </p:nvPr>
        </p:nvSpPr>
        <p:spPr>
          <a:xfrm>
            <a:off x="7498080" y="1638300"/>
            <a:ext cx="8148320" cy="1130300"/>
          </a:xfrm>
          <a:prstGeom prst="rect">
            <a:avLst/>
          </a:prstGeom>
        </p:spPr>
        <p:txBody>
          <a:bodyPr>
            <a:noAutofit/>
          </a:bodyPr>
          <a:lstStyle/>
          <a:p>
            <a:r>
              <a:rPr lang="en-GB" sz="4000" noProof="0" dirty="0">
                <a:solidFill>
                  <a:srgbClr val="000000"/>
                </a:solidFill>
              </a:rPr>
              <a:t>No final </a:t>
            </a:r>
            <a:r>
              <a:rPr lang="en-GB" sz="4000" noProof="0" dirty="0" err="1">
                <a:solidFill>
                  <a:srgbClr val="000000"/>
                </a:solidFill>
              </a:rPr>
              <a:t>desta</a:t>
            </a:r>
            <a:r>
              <a:rPr lang="en-GB" sz="4000" noProof="0" dirty="0">
                <a:solidFill>
                  <a:srgbClr val="000000"/>
                </a:solidFill>
              </a:rPr>
              <a:t> </a:t>
            </a:r>
            <a:r>
              <a:rPr lang="en-GB" sz="4000" noProof="0" dirty="0" err="1">
                <a:solidFill>
                  <a:srgbClr val="000000"/>
                </a:solidFill>
              </a:rPr>
              <a:t>sessão</a:t>
            </a:r>
            <a:r>
              <a:rPr lang="en-GB" sz="4000" noProof="0" dirty="0">
                <a:solidFill>
                  <a:srgbClr val="000000"/>
                </a:solidFill>
              </a:rPr>
              <a:t>, </a:t>
            </a:r>
            <a:r>
              <a:rPr lang="en-GB" sz="4000" noProof="0" dirty="0" err="1">
                <a:solidFill>
                  <a:srgbClr val="000000"/>
                </a:solidFill>
              </a:rPr>
              <a:t>serão</a:t>
            </a:r>
            <a:r>
              <a:rPr lang="en-GB" sz="4000" noProof="0" dirty="0">
                <a:solidFill>
                  <a:srgbClr val="000000"/>
                </a:solidFill>
              </a:rPr>
              <a:t> </a:t>
            </a:r>
            <a:r>
              <a:rPr lang="en-GB" sz="4000" noProof="0" dirty="0" err="1">
                <a:solidFill>
                  <a:srgbClr val="000000"/>
                </a:solidFill>
              </a:rPr>
              <a:t>capazes</a:t>
            </a:r>
            <a:r>
              <a:rPr lang="en-GB" sz="4000" noProof="0" dirty="0">
                <a:solidFill>
                  <a:srgbClr val="000000"/>
                </a:solidFill>
              </a:rPr>
              <a:t> de:</a:t>
            </a:r>
            <a:br>
              <a:rPr lang="en-GB" sz="4000" noProof="0" dirty="0">
                <a:solidFill>
                  <a:srgbClr val="000000"/>
                </a:solidFill>
              </a:rPr>
            </a:br>
            <a:br>
              <a:rPr lang="en-GB" sz="4000" noProof="0" dirty="0">
                <a:solidFill>
                  <a:srgbClr val="000000"/>
                </a:solidFill>
              </a:rPr>
            </a:br>
            <a:endParaRPr lang="en-GB" sz="4000" noProof="0" dirty="0">
              <a:solidFill>
                <a:srgbClr val="000000"/>
              </a:solidFill>
            </a:endParaRPr>
          </a:p>
        </p:txBody>
      </p:sp>
    </p:spTree>
    <p:extLst>
      <p:ext uri="{BB962C8B-B14F-4D97-AF65-F5344CB8AC3E}">
        <p14:creationId xmlns:p14="http://schemas.microsoft.com/office/powerpoint/2010/main" val="1542565120"/>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519BB7-D078-4394-A577-4178DB9AC885}"/>
              </a:ext>
            </a:extLst>
          </p:cNvPr>
          <p:cNvSpPr>
            <a:spLocks noGrp="1"/>
          </p:cNvSpPr>
          <p:nvPr>
            <p:ph type="title"/>
          </p:nvPr>
        </p:nvSpPr>
        <p:spPr>
          <a:xfrm>
            <a:off x="392704" y="70423"/>
            <a:ext cx="16289520" cy="1130300"/>
          </a:xfrm>
        </p:spPr>
        <p:txBody>
          <a:bodyPr>
            <a:normAutofit/>
          </a:bodyPr>
          <a:lstStyle/>
          <a:p>
            <a:r>
              <a:rPr lang="pt-PT" noProof="0" dirty="0"/>
              <a:t>Superar a inércia organizacional</a:t>
            </a:r>
          </a:p>
        </p:txBody>
      </p:sp>
      <p:sp>
        <p:nvSpPr>
          <p:cNvPr id="3" name="Text Placeholder 2">
            <a:extLst>
              <a:ext uri="{FF2B5EF4-FFF2-40B4-BE49-F238E27FC236}">
                <a16:creationId xmlns:a16="http://schemas.microsoft.com/office/drawing/2014/main" id="{2D72753A-0421-4DE8-8ABB-E1DC14DC7681}"/>
              </a:ext>
            </a:extLst>
          </p:cNvPr>
          <p:cNvSpPr>
            <a:spLocks noGrp="1"/>
          </p:cNvSpPr>
          <p:nvPr>
            <p:ph type="body" sz="half" idx="1"/>
          </p:nvPr>
        </p:nvSpPr>
        <p:spPr>
          <a:xfrm>
            <a:off x="830938" y="1553648"/>
            <a:ext cx="15064057" cy="6851049"/>
          </a:xfrm>
        </p:spPr>
        <p:txBody>
          <a:bodyPr>
            <a:noAutofit/>
          </a:bodyPr>
          <a:lstStyle/>
          <a:p>
            <a:r>
              <a:rPr lang="pt-PT" b="1" noProof="0" dirty="0">
                <a:solidFill>
                  <a:srgbClr val="000000"/>
                </a:solidFill>
              </a:rPr>
              <a:t>Como é que podem:</a:t>
            </a:r>
          </a:p>
          <a:p>
            <a:pPr marL="571500" indent="-571500">
              <a:buFont typeface="Arial" panose="020B0604020202020204" pitchFamily="34" charset="0"/>
              <a:buChar char="•"/>
            </a:pPr>
            <a:r>
              <a:rPr lang="pt-PT" b="1" dirty="0">
                <a:solidFill>
                  <a:srgbClr val="000000"/>
                </a:solidFill>
              </a:rPr>
              <a:t>Dar prioridade à</a:t>
            </a:r>
            <a:r>
              <a:rPr lang="pt-PT" noProof="0" dirty="0">
                <a:solidFill>
                  <a:srgbClr val="000000"/>
                </a:solidFill>
              </a:rPr>
              <a:t> </a:t>
            </a:r>
            <a:r>
              <a:rPr lang="pt-PT" noProof="0" dirty="0" err="1">
                <a:solidFill>
                  <a:srgbClr val="000000"/>
                </a:solidFill>
              </a:rPr>
              <a:t>MEAL</a:t>
            </a:r>
            <a:r>
              <a:rPr lang="pt-PT" noProof="0" dirty="0">
                <a:solidFill>
                  <a:srgbClr val="000000"/>
                </a:solidFill>
              </a:rPr>
              <a:t> quando “</a:t>
            </a:r>
            <a:r>
              <a:rPr lang="pt-PT" noProof="0" dirty="0" err="1">
                <a:solidFill>
                  <a:srgbClr val="000000"/>
                </a:solidFill>
              </a:rPr>
              <a:t>Nã</a:t>
            </a:r>
            <a:r>
              <a:rPr lang="pt-PT" dirty="0">
                <a:solidFill>
                  <a:srgbClr val="000000"/>
                </a:solidFill>
              </a:rPr>
              <a:t>o há tempo para isto</a:t>
            </a:r>
            <a:r>
              <a:rPr lang="pt-PT" noProof="0" dirty="0">
                <a:solidFill>
                  <a:srgbClr val="000000"/>
                </a:solidFill>
              </a:rPr>
              <a:t>!”?</a:t>
            </a:r>
          </a:p>
          <a:p>
            <a:pPr marL="571500" indent="-571500">
              <a:buFont typeface="Arial" panose="020B0604020202020204" pitchFamily="34" charset="0"/>
              <a:buChar char="•"/>
            </a:pPr>
            <a:r>
              <a:rPr lang="pt-PT" dirty="0">
                <a:solidFill>
                  <a:srgbClr val="000000"/>
                </a:solidFill>
              </a:rPr>
              <a:t>Incutir uma</a:t>
            </a:r>
            <a:r>
              <a:rPr lang="pt-PT" noProof="0" dirty="0">
                <a:solidFill>
                  <a:srgbClr val="000000"/>
                </a:solidFill>
              </a:rPr>
              <a:t> </a:t>
            </a:r>
            <a:r>
              <a:rPr lang="pt-PT" b="1" dirty="0">
                <a:solidFill>
                  <a:srgbClr val="000000"/>
                </a:solidFill>
              </a:rPr>
              <a:t>p</a:t>
            </a:r>
            <a:r>
              <a:rPr lang="pt-PT" b="1" noProof="0" dirty="0" err="1">
                <a:solidFill>
                  <a:srgbClr val="000000"/>
                </a:solidFill>
              </a:rPr>
              <a:t>olítica</a:t>
            </a:r>
            <a:r>
              <a:rPr lang="pt-PT" b="1" noProof="0" dirty="0">
                <a:solidFill>
                  <a:srgbClr val="000000"/>
                </a:solidFill>
              </a:rPr>
              <a:t> e cultura </a:t>
            </a:r>
            <a:r>
              <a:rPr lang="pt-PT" noProof="0" dirty="0">
                <a:solidFill>
                  <a:srgbClr val="000000"/>
                </a:solidFill>
              </a:rPr>
              <a:t>de investigação crítica, transparência e prestação de contas?</a:t>
            </a:r>
          </a:p>
          <a:p>
            <a:pPr marL="571500" indent="-571500">
              <a:buFont typeface="Arial" panose="020B0604020202020204" pitchFamily="34" charset="0"/>
              <a:buChar char="•"/>
            </a:pPr>
            <a:r>
              <a:rPr lang="pt-PT" noProof="0" dirty="0">
                <a:solidFill>
                  <a:srgbClr val="000000"/>
                </a:solidFill>
              </a:rPr>
              <a:t>Realizar um acompanhamento e avaliação </a:t>
            </a:r>
            <a:r>
              <a:rPr lang="pt-PT" b="1" dirty="0">
                <a:solidFill>
                  <a:srgbClr val="000000"/>
                </a:solidFill>
              </a:rPr>
              <a:t>melhores e de maior qualidade</a:t>
            </a:r>
            <a:r>
              <a:rPr lang="pt-PT" noProof="0" dirty="0">
                <a:solidFill>
                  <a:srgbClr val="000000"/>
                </a:solidFill>
              </a:rPr>
              <a:t>?</a:t>
            </a:r>
          </a:p>
          <a:p>
            <a:pPr marL="571500" indent="-571500">
              <a:buFont typeface="Arial" panose="020B0604020202020204" pitchFamily="34" charset="0"/>
              <a:buChar char="•"/>
            </a:pPr>
            <a:r>
              <a:rPr lang="pt-PT" noProof="0" dirty="0">
                <a:solidFill>
                  <a:srgbClr val="000000"/>
                </a:solidFill>
              </a:rPr>
              <a:t>Trabalhar para alcançar uma verdadeira </a:t>
            </a:r>
            <a:r>
              <a:rPr lang="pt-PT" b="1" noProof="0" dirty="0">
                <a:solidFill>
                  <a:srgbClr val="000000"/>
                </a:solidFill>
              </a:rPr>
              <a:t>aprendizagem organizacional</a:t>
            </a:r>
            <a:r>
              <a:rPr lang="pt-PT" noProof="0" dirty="0">
                <a:solidFill>
                  <a:srgbClr val="000000"/>
                </a:solidFill>
              </a:rPr>
              <a:t> que mude a forma como trabalham?</a:t>
            </a:r>
          </a:p>
        </p:txBody>
      </p:sp>
      <p:sp>
        <p:nvSpPr>
          <p:cNvPr id="4" name="Slide Number Placeholder 3">
            <a:extLst>
              <a:ext uri="{FF2B5EF4-FFF2-40B4-BE49-F238E27FC236}">
                <a16:creationId xmlns:a16="http://schemas.microsoft.com/office/drawing/2014/main" id="{19F27A01-ADAB-4451-86EC-A26A453F0EC3}"/>
              </a:ext>
            </a:extLst>
          </p:cNvPr>
          <p:cNvSpPr>
            <a:spLocks noGrp="1"/>
          </p:cNvSpPr>
          <p:nvPr>
            <p:ph type="sldNum" sz="quarter" idx="2"/>
          </p:nvPr>
        </p:nvSpPr>
        <p:spPr>
          <a:xfrm>
            <a:off x="3390428" y="8809567"/>
            <a:ext cx="375103" cy="389915"/>
          </a:xfrm>
        </p:spPr>
        <p:txBody>
          <a:bodyPr/>
          <a:lstStyle/>
          <a:p>
            <a:fld id="{86CB4B4D-7CA3-9044-876B-883B54F8677D}" type="slidenum">
              <a:rPr lang="pt-PT" smtClean="0"/>
              <a:t>20</a:t>
            </a:fld>
            <a:endParaRPr lang="pt-PT" dirty="0"/>
          </a:p>
        </p:txBody>
      </p:sp>
    </p:spTree>
    <p:extLst>
      <p:ext uri="{BB962C8B-B14F-4D97-AF65-F5344CB8AC3E}">
        <p14:creationId xmlns:p14="http://schemas.microsoft.com/office/powerpoint/2010/main" val="3474080879"/>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38E593-2A62-4A52-AD57-6F00F1EAB8FB}"/>
              </a:ext>
            </a:extLst>
          </p:cNvPr>
          <p:cNvSpPr>
            <a:spLocks noGrp="1"/>
          </p:cNvSpPr>
          <p:nvPr>
            <p:ph type="title"/>
          </p:nvPr>
        </p:nvSpPr>
        <p:spPr/>
        <p:txBody>
          <a:bodyPr>
            <a:normAutofit/>
          </a:bodyPr>
          <a:lstStyle/>
          <a:p>
            <a:r>
              <a:rPr lang="pt-PT" dirty="0"/>
              <a:t>Até onde é que se pode chegar</a:t>
            </a:r>
            <a:r>
              <a:rPr lang="pt-PT" noProof="0" dirty="0"/>
              <a:t>?</a:t>
            </a:r>
          </a:p>
        </p:txBody>
      </p:sp>
      <p:sp>
        <p:nvSpPr>
          <p:cNvPr id="3" name="Text Placeholder 2">
            <a:extLst>
              <a:ext uri="{FF2B5EF4-FFF2-40B4-BE49-F238E27FC236}">
                <a16:creationId xmlns:a16="http://schemas.microsoft.com/office/drawing/2014/main" id="{3788BDE1-F6C9-465A-BDC1-896AA25CE27F}"/>
              </a:ext>
            </a:extLst>
          </p:cNvPr>
          <p:cNvSpPr>
            <a:spLocks noGrp="1"/>
          </p:cNvSpPr>
          <p:nvPr>
            <p:ph type="body" sz="half" idx="1"/>
          </p:nvPr>
        </p:nvSpPr>
        <p:spPr>
          <a:xfrm>
            <a:off x="864021" y="1200723"/>
            <a:ext cx="16476242" cy="4831360"/>
          </a:xfrm>
        </p:spPr>
        <p:txBody>
          <a:bodyPr>
            <a:noAutofit/>
          </a:bodyPr>
          <a:lstStyle/>
          <a:p>
            <a:pPr marL="571500" indent="-571500">
              <a:buFont typeface="Arial" panose="020B0604020202020204" pitchFamily="34" charset="0"/>
              <a:buChar char="•"/>
            </a:pPr>
            <a:r>
              <a:rPr lang="pt-PT" noProof="0" dirty="0">
                <a:solidFill>
                  <a:srgbClr val="000000"/>
                </a:solidFill>
              </a:rPr>
              <a:t>Unidades ou responsáveis dedicados à </a:t>
            </a:r>
            <a:r>
              <a:rPr lang="pt-PT" noProof="0" dirty="0" err="1">
                <a:solidFill>
                  <a:srgbClr val="000000"/>
                </a:solidFill>
              </a:rPr>
              <a:t>MEAL</a:t>
            </a:r>
            <a:r>
              <a:rPr lang="pt-PT" noProof="0" dirty="0">
                <a:solidFill>
                  <a:srgbClr val="000000"/>
                </a:solidFill>
              </a:rPr>
              <a:t> na organização</a:t>
            </a:r>
          </a:p>
          <a:p>
            <a:pPr marL="571500" indent="-571500">
              <a:buFont typeface="Arial" panose="020B0604020202020204" pitchFamily="34" charset="0"/>
              <a:buChar char="•"/>
            </a:pPr>
            <a:r>
              <a:rPr lang="pt-PT" noProof="0" dirty="0">
                <a:solidFill>
                  <a:srgbClr val="000000"/>
                </a:solidFill>
              </a:rPr>
              <a:t>Gabinete de desenvolvimento e qualidade de programas, incumbido de acompanhar os projetos e programas da organização</a:t>
            </a:r>
          </a:p>
          <a:p>
            <a:pPr marL="571500" indent="-571500">
              <a:buFont typeface="Arial" panose="020B0604020202020204" pitchFamily="34" charset="0"/>
              <a:buChar char="•"/>
            </a:pPr>
            <a:r>
              <a:rPr lang="pt-PT" noProof="0" dirty="0">
                <a:solidFill>
                  <a:srgbClr val="000000"/>
                </a:solidFill>
              </a:rPr>
              <a:t>Gestores de prestação de contas ou gestores de aprendizagem</a:t>
            </a:r>
          </a:p>
          <a:p>
            <a:pPr marL="571500" indent="-571500">
              <a:buFont typeface="Arial" panose="020B0604020202020204" pitchFamily="34" charset="0"/>
              <a:buChar char="•"/>
            </a:pPr>
            <a:r>
              <a:rPr lang="pt-PT" noProof="0" dirty="0">
                <a:solidFill>
                  <a:srgbClr val="000000"/>
                </a:solidFill>
              </a:rPr>
              <a:t>Divulgação dos princípios </a:t>
            </a:r>
            <a:r>
              <a:rPr lang="pt-PT" noProof="0" dirty="0" err="1">
                <a:solidFill>
                  <a:srgbClr val="000000"/>
                </a:solidFill>
              </a:rPr>
              <a:t>MEAL</a:t>
            </a:r>
            <a:r>
              <a:rPr lang="pt-PT" noProof="0" dirty="0">
                <a:solidFill>
                  <a:srgbClr val="000000"/>
                </a:solidFill>
              </a:rPr>
              <a:t> às equipas de projeto existentes e ao pessoal através de formação, apoio político e ferramentas</a:t>
            </a:r>
          </a:p>
          <a:p>
            <a:pPr marL="571500" indent="-571500">
              <a:buFont typeface="Arial" panose="020B0604020202020204" pitchFamily="34" charset="0"/>
              <a:buChar char="•"/>
            </a:pPr>
            <a:r>
              <a:rPr lang="pt-PT" b="1" noProof="0" dirty="0">
                <a:solidFill>
                  <a:srgbClr val="000000"/>
                </a:solidFill>
              </a:rPr>
              <a:t>Divulgação dos princípios gerais e da Esfera</a:t>
            </a:r>
          </a:p>
          <a:p>
            <a:pPr marL="571500" indent="-571500">
              <a:buFont typeface="Arial" panose="020B0604020202020204" pitchFamily="34" charset="0"/>
              <a:buChar char="•"/>
            </a:pPr>
            <a:r>
              <a:rPr lang="pt-PT" noProof="0" dirty="0">
                <a:solidFill>
                  <a:srgbClr val="000000"/>
                </a:solidFill>
              </a:rPr>
              <a:t>Outros?</a:t>
            </a:r>
          </a:p>
        </p:txBody>
      </p:sp>
      <p:sp>
        <p:nvSpPr>
          <p:cNvPr id="4" name="Slide Number Placeholder 3">
            <a:extLst>
              <a:ext uri="{FF2B5EF4-FFF2-40B4-BE49-F238E27FC236}">
                <a16:creationId xmlns:a16="http://schemas.microsoft.com/office/drawing/2014/main" id="{35E7AF6A-0548-496F-9150-0D0ECBD9C5A1}"/>
              </a:ext>
            </a:extLst>
          </p:cNvPr>
          <p:cNvSpPr>
            <a:spLocks noGrp="1"/>
          </p:cNvSpPr>
          <p:nvPr>
            <p:ph type="sldNum" sz="quarter" idx="2"/>
          </p:nvPr>
        </p:nvSpPr>
        <p:spPr>
          <a:xfrm>
            <a:off x="3390428" y="8809567"/>
            <a:ext cx="375103" cy="389915"/>
          </a:xfrm>
        </p:spPr>
        <p:txBody>
          <a:bodyPr/>
          <a:lstStyle/>
          <a:p>
            <a:fld id="{86CB4B4D-7CA3-9044-876B-883B54F8677D}" type="slidenum">
              <a:rPr lang="pt-PT" smtClean="0"/>
              <a:t>21</a:t>
            </a:fld>
            <a:endParaRPr lang="pt-PT" dirty="0"/>
          </a:p>
        </p:txBody>
      </p:sp>
    </p:spTree>
    <p:extLst>
      <p:ext uri="{BB962C8B-B14F-4D97-AF65-F5344CB8AC3E}">
        <p14:creationId xmlns:p14="http://schemas.microsoft.com/office/powerpoint/2010/main" val="3445776525"/>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E0E94D-B394-41A2-B75A-AA869FF471BE}"/>
              </a:ext>
            </a:extLst>
          </p:cNvPr>
          <p:cNvSpPr>
            <a:spLocks noGrp="1"/>
          </p:cNvSpPr>
          <p:nvPr>
            <p:ph type="title"/>
          </p:nvPr>
        </p:nvSpPr>
        <p:spPr>
          <a:xfrm>
            <a:off x="392704" y="70423"/>
            <a:ext cx="16066496" cy="1130300"/>
          </a:xfrm>
        </p:spPr>
        <p:txBody>
          <a:bodyPr>
            <a:normAutofit/>
          </a:bodyPr>
          <a:lstStyle/>
          <a:p>
            <a:r>
              <a:rPr lang="en-GB" noProof="0" dirty="0"/>
              <a:t> </a:t>
            </a:r>
            <a:r>
              <a:rPr lang="en-GB" noProof="0" dirty="0" err="1"/>
              <a:t>Recursos</a:t>
            </a:r>
            <a:r>
              <a:rPr lang="en-GB" noProof="0" dirty="0"/>
              <a:t> </a:t>
            </a:r>
            <a:r>
              <a:rPr lang="en-GB" noProof="0" dirty="0" err="1"/>
              <a:t>representativos</a:t>
            </a:r>
            <a:r>
              <a:rPr lang="en-GB" noProof="0" dirty="0"/>
              <a:t> (de </a:t>
            </a:r>
            <a:r>
              <a:rPr lang="en-GB" noProof="0" dirty="0" err="1"/>
              <a:t>muitos</a:t>
            </a:r>
            <a:r>
              <a:rPr lang="en-GB" noProof="0" dirty="0"/>
              <a:t>)</a:t>
            </a:r>
          </a:p>
        </p:txBody>
      </p:sp>
      <p:sp>
        <p:nvSpPr>
          <p:cNvPr id="3" name="Text Placeholder 2">
            <a:extLst>
              <a:ext uri="{FF2B5EF4-FFF2-40B4-BE49-F238E27FC236}">
                <a16:creationId xmlns:a16="http://schemas.microsoft.com/office/drawing/2014/main" id="{D6D7063F-AEDA-425E-8408-2EE3DC12679F}"/>
              </a:ext>
            </a:extLst>
          </p:cNvPr>
          <p:cNvSpPr>
            <a:spLocks noGrp="1"/>
          </p:cNvSpPr>
          <p:nvPr>
            <p:ph type="body" sz="half" idx="1"/>
          </p:nvPr>
        </p:nvSpPr>
        <p:spPr>
          <a:xfrm>
            <a:off x="392704" y="1138980"/>
            <a:ext cx="16327753" cy="8060502"/>
          </a:xfrm>
        </p:spPr>
        <p:txBody>
          <a:bodyPr>
            <a:normAutofit/>
          </a:bodyPr>
          <a:lstStyle/>
          <a:p>
            <a:pPr marL="966788" indent="-571500">
              <a:buFont typeface="Arial" panose="020B0604020202020204" pitchFamily="34" charset="0"/>
              <a:buChar char="•"/>
            </a:pPr>
            <a:r>
              <a:rPr lang="en-GB" sz="3000" b="1" noProof="0" dirty="0"/>
              <a:t>Participatory Impact Assessment: A Design Guide </a:t>
            </a:r>
            <a:r>
              <a:rPr lang="en-GB" sz="3000" noProof="0" dirty="0"/>
              <a:t>– Tufts University 2014 (</a:t>
            </a:r>
            <a:r>
              <a:rPr lang="en-GB" sz="3000" noProof="0" dirty="0">
                <a:hlinkClick r:id="rId3"/>
              </a:rPr>
              <a:t>http://fic.tufts.edu</a:t>
            </a:r>
            <a:r>
              <a:rPr lang="en-GB" sz="3000" noProof="0" dirty="0"/>
              <a:t>)</a:t>
            </a:r>
          </a:p>
          <a:p>
            <a:pPr marL="966788" indent="-571500">
              <a:buFont typeface="Arial" panose="020B0604020202020204" pitchFamily="34" charset="0"/>
              <a:buChar char="•"/>
            </a:pPr>
            <a:r>
              <a:rPr lang="en-GB" sz="3000" b="1" noProof="0" dirty="0"/>
              <a:t>Building an Organisational Learning &amp; Development Framework: A Guide for NGOs </a:t>
            </a:r>
            <a:r>
              <a:rPr lang="en-GB" sz="3000" noProof="0" dirty="0"/>
              <a:t>– CHS Alliance, 2017 (</a:t>
            </a:r>
            <a:r>
              <a:rPr lang="en-GB" sz="3000" noProof="0" dirty="0">
                <a:hlinkClick r:id="rId4"/>
              </a:rPr>
              <a:t>www.chsalliance.org</a:t>
            </a:r>
            <a:r>
              <a:rPr lang="en-GB" sz="3000" noProof="0" dirty="0"/>
              <a:t>)</a:t>
            </a:r>
          </a:p>
          <a:p>
            <a:pPr marL="966788" indent="-571500">
              <a:buFont typeface="Arial" panose="020B0604020202020204" pitchFamily="34" charset="0"/>
              <a:buChar char="•"/>
            </a:pPr>
            <a:r>
              <a:rPr lang="en-GB" sz="3000" b="1" noProof="0" dirty="0"/>
              <a:t>Using Evaluation for a Change: Insights from Humanitarian Practitioners </a:t>
            </a:r>
            <a:r>
              <a:rPr lang="en-GB" sz="3000" noProof="0" dirty="0"/>
              <a:t>– ALNAP, 2013 (</a:t>
            </a:r>
            <a:r>
              <a:rPr lang="en-GB" sz="3000" noProof="0" dirty="0">
                <a:hlinkClick r:id="rId5"/>
              </a:rPr>
              <a:t>www.alnap.org</a:t>
            </a:r>
            <a:r>
              <a:rPr lang="en-GB" sz="3000" noProof="0" dirty="0"/>
              <a:t>)</a:t>
            </a:r>
          </a:p>
          <a:p>
            <a:pPr marL="966788" indent="-571500">
              <a:buFont typeface="Arial" panose="020B0604020202020204" pitchFamily="34" charset="0"/>
              <a:buChar char="•"/>
            </a:pPr>
            <a:r>
              <a:rPr lang="en-GB" sz="3000" b="1" noProof="0" dirty="0"/>
              <a:t>Monitoring and Evaluation for Accountability &amp; Learning (MEAL) For Mid-Career Researchers </a:t>
            </a:r>
            <a:r>
              <a:rPr lang="en-GB" sz="3000" dirty="0"/>
              <a:t>–  </a:t>
            </a:r>
            <a:r>
              <a:rPr lang="en-GB" sz="3000" noProof="0" dirty="0"/>
              <a:t>Sustainable Development Policy Institute, 2017 </a:t>
            </a:r>
          </a:p>
          <a:p>
            <a:pPr marL="966788" indent="-571500">
              <a:buFont typeface="Arial" panose="020B0604020202020204" pitchFamily="34" charset="0"/>
              <a:buChar char="•"/>
            </a:pPr>
            <a:r>
              <a:rPr lang="en-GB" sz="3000" b="1" noProof="0" dirty="0"/>
              <a:t>A Quick Guide to Monitoring, Evaluation, Accountability, and Learning in Fragile Contexts </a:t>
            </a:r>
            <a:r>
              <a:rPr lang="en-GB" sz="3000" noProof="0" dirty="0"/>
              <a:t>– Oxfam, 2013 (</a:t>
            </a:r>
            <a:r>
              <a:rPr lang="en-GB" sz="3000" noProof="0" dirty="0">
                <a:hlinkClick r:id="rId6"/>
              </a:rPr>
              <a:t>https://policy-practice.oxfam.org.uk</a:t>
            </a:r>
            <a:r>
              <a:rPr lang="en-GB" sz="3000" noProof="0" dirty="0"/>
              <a:t>)</a:t>
            </a:r>
          </a:p>
          <a:p>
            <a:pPr marL="966788" indent="-571500">
              <a:buFont typeface="Arial" panose="020B0604020202020204" pitchFamily="34" charset="0"/>
              <a:buChar char="•"/>
            </a:pPr>
            <a:r>
              <a:rPr lang="en-GB" sz="3000" b="1" noProof="0" dirty="0"/>
              <a:t>Monitoring, Evaluation, Accountability and Learning in Emergencies: a resource pack for simple and strong MEAL </a:t>
            </a:r>
            <a:r>
              <a:rPr lang="en-GB" sz="3000" noProof="0" dirty="0"/>
              <a:t>– CRS, 2012 (</a:t>
            </a:r>
            <a:r>
              <a:rPr lang="en-GB" sz="3000" noProof="0" dirty="0">
                <a:hlinkClick r:id="rId7"/>
              </a:rPr>
              <a:t>www.crs.org</a:t>
            </a:r>
            <a:r>
              <a:rPr lang="en-GB" sz="3000" noProof="0" dirty="0"/>
              <a:t>)</a:t>
            </a:r>
          </a:p>
          <a:p>
            <a:pPr marL="966788" indent="-571500">
              <a:buFont typeface="Arial" panose="020B0604020202020204" pitchFamily="34" charset="0"/>
              <a:buChar char="•"/>
            </a:pPr>
            <a:endParaRPr lang="en-GB" sz="3000" noProof="0" dirty="0"/>
          </a:p>
          <a:p>
            <a:endParaRPr lang="en-GB" sz="3000" noProof="0" dirty="0"/>
          </a:p>
        </p:txBody>
      </p:sp>
      <p:sp>
        <p:nvSpPr>
          <p:cNvPr id="4" name="Slide Number Placeholder 3">
            <a:extLst>
              <a:ext uri="{FF2B5EF4-FFF2-40B4-BE49-F238E27FC236}">
                <a16:creationId xmlns:a16="http://schemas.microsoft.com/office/drawing/2014/main" id="{E2FDA234-6982-4ADC-81A1-3098C6649DB8}"/>
              </a:ext>
            </a:extLst>
          </p:cNvPr>
          <p:cNvSpPr>
            <a:spLocks noGrp="1"/>
          </p:cNvSpPr>
          <p:nvPr>
            <p:ph type="sldNum" sz="quarter" idx="2"/>
          </p:nvPr>
        </p:nvSpPr>
        <p:spPr/>
        <p:txBody>
          <a:bodyPr/>
          <a:lstStyle/>
          <a:p>
            <a:fld id="{86CB4B4D-7CA3-9044-876B-883B54F8677D}" type="slidenum">
              <a:rPr lang="en-US" smtClean="0"/>
              <a:t>22</a:t>
            </a:fld>
            <a:endParaRPr lang="en-US" dirty="0"/>
          </a:p>
        </p:txBody>
      </p:sp>
    </p:spTree>
    <p:extLst>
      <p:ext uri="{BB962C8B-B14F-4D97-AF65-F5344CB8AC3E}">
        <p14:creationId xmlns:p14="http://schemas.microsoft.com/office/powerpoint/2010/main" val="2747065619"/>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DFB21C-307D-4DF0-A61B-2B9DB013A83C}"/>
              </a:ext>
            </a:extLst>
          </p:cNvPr>
          <p:cNvSpPr>
            <a:spLocks noGrp="1"/>
          </p:cNvSpPr>
          <p:nvPr>
            <p:ph type="title"/>
          </p:nvPr>
        </p:nvSpPr>
        <p:spPr/>
        <p:txBody>
          <a:bodyPr>
            <a:normAutofit/>
          </a:bodyPr>
          <a:lstStyle/>
          <a:p>
            <a:r>
              <a:rPr lang="en-GB" sz="5400" noProof="0" dirty="0"/>
              <a:t>A ALNAP (alnap.org), </a:t>
            </a:r>
            <a:r>
              <a:rPr lang="en-GB" sz="5400" noProof="0" dirty="0" err="1"/>
              <a:t>uma</a:t>
            </a:r>
            <a:r>
              <a:rPr lang="en-GB" sz="5400" noProof="0" dirty="0"/>
              <a:t> nota especial…</a:t>
            </a:r>
          </a:p>
        </p:txBody>
      </p:sp>
      <p:sp>
        <p:nvSpPr>
          <p:cNvPr id="4" name="Slide Number Placeholder 3">
            <a:extLst>
              <a:ext uri="{FF2B5EF4-FFF2-40B4-BE49-F238E27FC236}">
                <a16:creationId xmlns:a16="http://schemas.microsoft.com/office/drawing/2014/main" id="{DF00A2CE-CAEC-43EC-9F08-FF47554E6F75}"/>
              </a:ext>
            </a:extLst>
          </p:cNvPr>
          <p:cNvSpPr>
            <a:spLocks noGrp="1"/>
          </p:cNvSpPr>
          <p:nvPr>
            <p:ph type="sldNum" sz="quarter" idx="2"/>
          </p:nvPr>
        </p:nvSpPr>
        <p:spPr/>
        <p:txBody>
          <a:bodyPr/>
          <a:lstStyle/>
          <a:p>
            <a:fld id="{86CB4B4D-7CA3-9044-876B-883B54F8677D}" type="slidenum">
              <a:rPr lang="en-US" smtClean="0"/>
              <a:t>23</a:t>
            </a:fld>
            <a:endParaRPr lang="en-US" dirty="0"/>
          </a:p>
        </p:txBody>
      </p:sp>
      <p:sp>
        <p:nvSpPr>
          <p:cNvPr id="5" name="Rectangle 4">
            <a:extLst>
              <a:ext uri="{FF2B5EF4-FFF2-40B4-BE49-F238E27FC236}">
                <a16:creationId xmlns:a16="http://schemas.microsoft.com/office/drawing/2014/main" id="{D1AC7668-0495-436A-8D08-42EA82584F9C}"/>
              </a:ext>
            </a:extLst>
          </p:cNvPr>
          <p:cNvSpPr/>
          <p:nvPr/>
        </p:nvSpPr>
        <p:spPr>
          <a:xfrm>
            <a:off x="496228" y="1609359"/>
            <a:ext cx="16347807" cy="4524315"/>
          </a:xfrm>
          <a:prstGeom prst="rect">
            <a:avLst/>
          </a:prstGeom>
        </p:spPr>
        <p:txBody>
          <a:bodyPr wrap="square">
            <a:spAutoFit/>
          </a:bodyPr>
          <a:lstStyle/>
          <a:p>
            <a:pPr algn="l"/>
            <a:r>
              <a:rPr lang="pt-PT" sz="3600" dirty="0">
                <a:solidFill>
                  <a:srgbClr val="252422"/>
                </a:solidFill>
                <a:latin typeface="Open Sans"/>
              </a:rPr>
              <a:t>“A ALNAP é uma rede mundial de </a:t>
            </a:r>
            <a:r>
              <a:rPr lang="pt-PT" sz="3600" dirty="0" err="1">
                <a:solidFill>
                  <a:srgbClr val="252422"/>
                </a:solidFill>
                <a:latin typeface="Open Sans"/>
              </a:rPr>
              <a:t>ONGs</a:t>
            </a:r>
            <a:r>
              <a:rPr lang="pt-PT" sz="3600" dirty="0">
                <a:solidFill>
                  <a:srgbClr val="252422"/>
                </a:solidFill>
                <a:latin typeface="Open Sans"/>
              </a:rPr>
              <a:t>, agências da ONU, membros do Movimento Internacional da Cruz Vermelha e do Crescente Vermelho, doadores, académicos e consultores dedicados a aprender como melhorar a resposta a crises humanitárias”.</a:t>
            </a:r>
          </a:p>
          <a:p>
            <a:pPr algn="l"/>
            <a:endParaRPr lang="pt-PT" sz="3600" dirty="0">
              <a:solidFill>
                <a:srgbClr val="252422"/>
              </a:solidFill>
              <a:latin typeface="Open Sans"/>
            </a:endParaRPr>
          </a:p>
          <a:p>
            <a:pPr algn="l"/>
            <a:r>
              <a:rPr lang="pt-PT" sz="3600" dirty="0">
                <a:solidFill>
                  <a:srgbClr val="252422"/>
                </a:solidFill>
                <a:latin typeface="Open Sans"/>
              </a:rPr>
              <a:t>“Facilita a aprendizagem entre os membros da Rede, alberga a maior biblioteca de avaliações da ação humanitária, realiza pesquisas originais e acolhe eventos e conferências”.</a:t>
            </a:r>
            <a:endParaRPr lang="en-US" sz="3600" dirty="0">
              <a:solidFill>
                <a:srgbClr val="252422"/>
              </a:solidFill>
              <a:latin typeface="Open Sans"/>
            </a:endParaRPr>
          </a:p>
        </p:txBody>
      </p:sp>
      <p:pic>
        <p:nvPicPr>
          <p:cNvPr id="6" name="Picture 5">
            <a:extLst>
              <a:ext uri="{FF2B5EF4-FFF2-40B4-BE49-F238E27FC236}">
                <a16:creationId xmlns:a16="http://schemas.microsoft.com/office/drawing/2014/main" id="{F4FE3483-FD55-4C3A-93E1-01CB5F1B02F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568989" y="6851579"/>
            <a:ext cx="8275046" cy="2585323"/>
          </a:xfrm>
          <a:prstGeom prst="rect">
            <a:avLst/>
          </a:prstGeom>
        </p:spPr>
      </p:pic>
    </p:spTree>
    <p:extLst>
      <p:ext uri="{BB962C8B-B14F-4D97-AF65-F5344CB8AC3E}">
        <p14:creationId xmlns:p14="http://schemas.microsoft.com/office/powerpoint/2010/main" val="91716947"/>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9A6DDF-6078-4D9A-A998-7450D00CCD3B}"/>
              </a:ext>
            </a:extLst>
          </p:cNvPr>
          <p:cNvSpPr>
            <a:spLocks noGrp="1"/>
          </p:cNvSpPr>
          <p:nvPr>
            <p:ph type="title"/>
          </p:nvPr>
        </p:nvSpPr>
        <p:spPr/>
        <p:txBody>
          <a:bodyPr/>
          <a:lstStyle/>
          <a:p>
            <a:r>
              <a:rPr lang="pt-PT"/>
              <a:t>Mensagens-chave</a:t>
            </a:r>
          </a:p>
        </p:txBody>
      </p:sp>
      <p:sp>
        <p:nvSpPr>
          <p:cNvPr id="3" name="Text Placeholder 2">
            <a:extLst>
              <a:ext uri="{FF2B5EF4-FFF2-40B4-BE49-F238E27FC236}">
                <a16:creationId xmlns:a16="http://schemas.microsoft.com/office/drawing/2014/main" id="{0512A8E3-DAA8-42BB-B4EE-CDE93E474BAB}"/>
              </a:ext>
            </a:extLst>
          </p:cNvPr>
          <p:cNvSpPr>
            <a:spLocks noGrp="1"/>
          </p:cNvSpPr>
          <p:nvPr>
            <p:ph type="body" sz="half" idx="1"/>
          </p:nvPr>
        </p:nvSpPr>
        <p:spPr>
          <a:xfrm>
            <a:off x="1231991" y="1200722"/>
            <a:ext cx="15013200" cy="7826545"/>
          </a:xfrm>
        </p:spPr>
        <p:txBody>
          <a:bodyPr>
            <a:normAutofit lnSpcReduction="10000"/>
          </a:bodyPr>
          <a:lstStyle/>
          <a:p>
            <a:pPr marL="571500" lvl="0" indent="-571500">
              <a:buFont typeface="Arial" panose="020B0604020202020204" pitchFamily="34" charset="0"/>
              <a:buChar char="•"/>
            </a:pPr>
            <a:r>
              <a:rPr lang="pt-PT" dirty="0"/>
              <a:t>A abordagem </a:t>
            </a:r>
            <a:r>
              <a:rPr lang="pt-PT" dirty="0" err="1"/>
              <a:t>MEAL</a:t>
            </a:r>
            <a:r>
              <a:rPr lang="pt-PT" dirty="0"/>
              <a:t> é uma metodologia organizacional que se baseia no acompanhamento e avaliação tradicionais, acrescentando orientações específicas para facilitar o contributo e feedback da comunidade, e que conduz a uma verdadeira aprendizagem e mudança institucional.</a:t>
            </a:r>
          </a:p>
          <a:p>
            <a:pPr marL="571500" lvl="0" indent="-571500">
              <a:buFont typeface="Arial" panose="020B0604020202020204" pitchFamily="34" charset="0"/>
              <a:buChar char="•"/>
            </a:pPr>
            <a:r>
              <a:rPr lang="pt-PT" dirty="0"/>
              <a:t>Depende do estabelecimento e acompanhamento de dados de referência e do acordo sobre padrões de desempenho.</a:t>
            </a:r>
          </a:p>
          <a:p>
            <a:pPr marL="571500" lvl="0" indent="-571500">
              <a:buFont typeface="Arial" panose="020B0604020202020204" pitchFamily="34" charset="0"/>
              <a:buChar char="•"/>
            </a:pPr>
            <a:r>
              <a:rPr lang="pt-PT" dirty="0"/>
              <a:t>Promove avaliações transparentes e partilhadas que conduzem à melhoria dos programas e à aprendizagem organizacional.</a:t>
            </a:r>
          </a:p>
          <a:p>
            <a:pPr marL="571500" indent="-571500">
              <a:buFont typeface="Arial" panose="020B0604020202020204" pitchFamily="34" charset="0"/>
              <a:buChar char="•"/>
            </a:pPr>
            <a:r>
              <a:rPr lang="pt-PT" dirty="0"/>
              <a:t>A Esfera pode ajudar neste aspeto.</a:t>
            </a:r>
            <a:endParaRPr lang="pt-PT" dirty="0">
              <a:solidFill>
                <a:srgbClr val="000000"/>
              </a:solidFill>
            </a:endParaRPr>
          </a:p>
        </p:txBody>
      </p:sp>
      <p:sp>
        <p:nvSpPr>
          <p:cNvPr id="4" name="Slide Number Placeholder 3">
            <a:extLst>
              <a:ext uri="{FF2B5EF4-FFF2-40B4-BE49-F238E27FC236}">
                <a16:creationId xmlns:a16="http://schemas.microsoft.com/office/drawing/2014/main" id="{D8FC610A-F0B4-4977-B6ED-693AB076D2D9}"/>
              </a:ext>
            </a:extLst>
          </p:cNvPr>
          <p:cNvSpPr>
            <a:spLocks noGrp="1"/>
          </p:cNvSpPr>
          <p:nvPr>
            <p:ph type="sldNum" sz="quarter" idx="2"/>
          </p:nvPr>
        </p:nvSpPr>
        <p:spPr>
          <a:xfrm>
            <a:off x="3390428" y="8809567"/>
            <a:ext cx="375103" cy="389915"/>
          </a:xfrm>
        </p:spPr>
        <p:txBody>
          <a:bodyPr/>
          <a:lstStyle/>
          <a:p>
            <a:fld id="{86CB4B4D-7CA3-9044-876B-883B54F8677D}" type="slidenum">
              <a:rPr lang="pt-PT" smtClean="0"/>
              <a:t>24</a:t>
            </a:fld>
            <a:endParaRPr lang="pt-PT"/>
          </a:p>
        </p:txBody>
      </p:sp>
    </p:spTree>
    <p:extLst>
      <p:ext uri="{BB962C8B-B14F-4D97-AF65-F5344CB8AC3E}">
        <p14:creationId xmlns:p14="http://schemas.microsoft.com/office/powerpoint/2010/main" val="1507675045"/>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715ADB-2B81-4367-8809-439583BC120F}"/>
              </a:ext>
            </a:extLst>
          </p:cNvPr>
          <p:cNvSpPr>
            <a:spLocks noGrp="1"/>
          </p:cNvSpPr>
          <p:nvPr>
            <p:ph type="title"/>
          </p:nvPr>
        </p:nvSpPr>
        <p:spPr/>
        <p:txBody>
          <a:bodyPr/>
          <a:lstStyle/>
          <a:p>
            <a:r>
              <a:rPr lang="en-GB" noProof="0" dirty="0" err="1"/>
              <a:t>Tomem</a:t>
            </a:r>
            <a:r>
              <a:rPr lang="en-GB" noProof="0" dirty="0"/>
              <a:t> nota</a:t>
            </a:r>
            <a:r>
              <a:rPr lang="en-GB" dirty="0"/>
              <a:t>…</a:t>
            </a:r>
            <a:endParaRPr lang="en-GB" noProof="0" dirty="0"/>
          </a:p>
        </p:txBody>
      </p:sp>
      <p:sp>
        <p:nvSpPr>
          <p:cNvPr id="3" name="Text Placeholder 2">
            <a:extLst>
              <a:ext uri="{FF2B5EF4-FFF2-40B4-BE49-F238E27FC236}">
                <a16:creationId xmlns:a16="http://schemas.microsoft.com/office/drawing/2014/main" id="{C8F827DD-9812-4CD4-AE5A-F4F0D2A82D4C}"/>
              </a:ext>
            </a:extLst>
          </p:cNvPr>
          <p:cNvSpPr>
            <a:spLocks noGrp="1"/>
          </p:cNvSpPr>
          <p:nvPr>
            <p:ph type="body" sz="half" idx="1"/>
          </p:nvPr>
        </p:nvSpPr>
        <p:spPr>
          <a:xfrm>
            <a:off x="866231" y="2461120"/>
            <a:ext cx="9546732" cy="4831360"/>
          </a:xfrm>
        </p:spPr>
        <p:txBody>
          <a:bodyPr>
            <a:normAutofit lnSpcReduction="10000"/>
          </a:bodyPr>
          <a:lstStyle/>
          <a:p>
            <a:r>
              <a:rPr lang="pt-PT" sz="4700" noProof="0" dirty="0"/>
              <a:t>Esta sessão apresenta os conceitos centrais da MEAL e as suas ligações à Esfera, e não constitui uma representação específica de qualquer política, abordagem ou estrutura interna da organização da MEAL </a:t>
            </a:r>
          </a:p>
        </p:txBody>
      </p:sp>
      <p:sp>
        <p:nvSpPr>
          <p:cNvPr id="4" name="Slide Number Placeholder 3">
            <a:extLst>
              <a:ext uri="{FF2B5EF4-FFF2-40B4-BE49-F238E27FC236}">
                <a16:creationId xmlns:a16="http://schemas.microsoft.com/office/drawing/2014/main" id="{DA1485F2-03FF-4403-A5BA-D1B442CE8695}"/>
              </a:ext>
            </a:extLst>
          </p:cNvPr>
          <p:cNvSpPr>
            <a:spLocks noGrp="1"/>
          </p:cNvSpPr>
          <p:nvPr>
            <p:ph type="sldNum" sz="quarter" idx="2"/>
          </p:nvPr>
        </p:nvSpPr>
        <p:spPr/>
        <p:txBody>
          <a:bodyPr/>
          <a:lstStyle/>
          <a:p>
            <a:fld id="{86CB4B4D-7CA3-9044-876B-883B54F8677D}" type="slidenum">
              <a:rPr lang="en-US" smtClean="0"/>
              <a:t>3</a:t>
            </a:fld>
            <a:endParaRPr lang="en-US" dirty="0"/>
          </a:p>
        </p:txBody>
      </p:sp>
      <p:pic>
        <p:nvPicPr>
          <p:cNvPr id="5" name="Picture 4" descr="Image result for 2018 SPhere HAndbook">
            <a:extLst>
              <a:ext uri="{FF2B5EF4-FFF2-40B4-BE49-F238E27FC236}">
                <a16:creationId xmlns:a16="http://schemas.microsoft.com/office/drawing/2014/main" id="{E3D0461D-1491-4762-AA0D-A25D5035A44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900000">
            <a:off x="11215000" y="2400442"/>
            <a:ext cx="4156100" cy="5996963"/>
          </a:xfrm>
          <a:prstGeom prst="rect">
            <a:avLst/>
          </a:prstGeom>
          <a:noFill/>
          <a:ln>
            <a:solidFill>
              <a:schemeClr val="accent6">
                <a:lumMod val="40000"/>
                <a:lumOff val="60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142674"/>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715ADB-2B81-4367-8809-439583BC120F}"/>
              </a:ext>
            </a:extLst>
          </p:cNvPr>
          <p:cNvSpPr>
            <a:spLocks noGrp="1"/>
          </p:cNvSpPr>
          <p:nvPr>
            <p:ph type="title"/>
          </p:nvPr>
        </p:nvSpPr>
        <p:spPr/>
        <p:txBody>
          <a:bodyPr/>
          <a:lstStyle/>
          <a:p>
            <a:r>
              <a:rPr lang="pt-PT" dirty="0"/>
              <a:t>Fontes e referências</a:t>
            </a:r>
          </a:p>
        </p:txBody>
      </p:sp>
      <p:sp>
        <p:nvSpPr>
          <p:cNvPr id="3" name="Text Placeholder 2">
            <a:extLst>
              <a:ext uri="{FF2B5EF4-FFF2-40B4-BE49-F238E27FC236}">
                <a16:creationId xmlns:a16="http://schemas.microsoft.com/office/drawing/2014/main" id="{C8F827DD-9812-4CD4-AE5A-F4F0D2A82D4C}"/>
              </a:ext>
            </a:extLst>
          </p:cNvPr>
          <p:cNvSpPr>
            <a:spLocks noGrp="1"/>
          </p:cNvSpPr>
          <p:nvPr>
            <p:ph type="body" sz="half" idx="1"/>
          </p:nvPr>
        </p:nvSpPr>
        <p:spPr>
          <a:xfrm>
            <a:off x="729955" y="1200723"/>
            <a:ext cx="15880352" cy="6572954"/>
          </a:xfrm>
        </p:spPr>
        <p:txBody>
          <a:bodyPr>
            <a:noAutofit/>
          </a:bodyPr>
          <a:lstStyle/>
          <a:p>
            <a:r>
              <a:rPr lang="pt-PT" sz="3000" noProof="0" dirty="0">
                <a:solidFill>
                  <a:srgbClr val="000000"/>
                </a:solidFill>
              </a:rPr>
              <a:t>Existem muitas fontes e referências abertas e muitas ações de formação organizadas que apoiam a abordagem MEAL. Algumas das que foram revistas na preparação desta sessão incluem:</a:t>
            </a:r>
            <a:endParaRPr lang="en-GB" sz="3000" noProof="0" dirty="0">
              <a:solidFill>
                <a:srgbClr val="000000"/>
              </a:solidFill>
            </a:endParaRPr>
          </a:p>
          <a:p>
            <a:pPr marL="966788" indent="-571500">
              <a:buFont typeface="Arial" panose="020B0604020202020204" pitchFamily="34" charset="0"/>
              <a:buChar char="•"/>
            </a:pPr>
            <a:r>
              <a:rPr lang="en-GB" sz="3000" b="1" noProof="0" dirty="0">
                <a:solidFill>
                  <a:srgbClr val="000000"/>
                </a:solidFill>
              </a:rPr>
              <a:t>Monitoring and Evaluation for Accountability &amp; Learning (MEAL) For </a:t>
            </a:r>
            <a:br>
              <a:rPr lang="en-GB" sz="3000" b="1" noProof="0" dirty="0">
                <a:solidFill>
                  <a:srgbClr val="000000"/>
                </a:solidFill>
              </a:rPr>
            </a:br>
            <a:r>
              <a:rPr lang="en-GB" sz="3000" b="1" noProof="0" dirty="0">
                <a:solidFill>
                  <a:srgbClr val="000000"/>
                </a:solidFill>
              </a:rPr>
              <a:t>Mid-Career Researchers </a:t>
            </a:r>
            <a:r>
              <a:rPr lang="en-GB" sz="3000" dirty="0">
                <a:solidFill>
                  <a:srgbClr val="000000"/>
                </a:solidFill>
              </a:rPr>
              <a:t>– </a:t>
            </a:r>
            <a:r>
              <a:rPr lang="en-GB" sz="3000" noProof="0" dirty="0">
                <a:solidFill>
                  <a:srgbClr val="000000"/>
                </a:solidFill>
              </a:rPr>
              <a:t>Sustainable Development Policy Institute, 2017 </a:t>
            </a:r>
          </a:p>
          <a:p>
            <a:pPr marL="966788" indent="-571500">
              <a:buFont typeface="Arial" panose="020B0604020202020204" pitchFamily="34" charset="0"/>
              <a:buChar char="•"/>
            </a:pPr>
            <a:r>
              <a:rPr lang="en-GB" sz="3000" b="1" noProof="0" dirty="0">
                <a:solidFill>
                  <a:srgbClr val="000000"/>
                </a:solidFill>
              </a:rPr>
              <a:t>A Quick Guide to Monitoring, Evaluation, Accountability, and Learning in Fragile Contexts </a:t>
            </a:r>
            <a:r>
              <a:rPr lang="en-GB" sz="3000" noProof="0" dirty="0">
                <a:solidFill>
                  <a:srgbClr val="000000"/>
                </a:solidFill>
              </a:rPr>
              <a:t>– Oxfam, 2013</a:t>
            </a:r>
          </a:p>
          <a:p>
            <a:pPr marL="966788" indent="-571500">
              <a:buFont typeface="Arial" panose="020B0604020202020204" pitchFamily="34" charset="0"/>
              <a:buChar char="•"/>
            </a:pPr>
            <a:r>
              <a:rPr lang="en-GB" sz="3000" b="1" noProof="0" dirty="0">
                <a:solidFill>
                  <a:srgbClr val="000000"/>
                </a:solidFill>
              </a:rPr>
              <a:t>Monitoring, Evaluation, Accountability and Learning (MEAL) </a:t>
            </a:r>
            <a:r>
              <a:rPr lang="en-GB" sz="3000" noProof="0" dirty="0">
                <a:solidFill>
                  <a:srgbClr val="000000"/>
                </a:solidFill>
              </a:rPr>
              <a:t>– Save the Children </a:t>
            </a:r>
            <a:r>
              <a:rPr lang="en-GB" sz="3000" dirty="0">
                <a:solidFill>
                  <a:srgbClr val="000000"/>
                </a:solidFill>
              </a:rPr>
              <a:t>e a </a:t>
            </a:r>
            <a:r>
              <a:rPr lang="en-GB" sz="3000" noProof="0" dirty="0">
                <a:solidFill>
                  <a:srgbClr val="000000"/>
                </a:solidFill>
              </a:rPr>
              <a:t>Open University</a:t>
            </a:r>
          </a:p>
          <a:p>
            <a:pPr marL="966788" indent="-571500">
              <a:buFont typeface="Arial" panose="020B0604020202020204" pitchFamily="34" charset="0"/>
              <a:buChar char="•"/>
            </a:pPr>
            <a:r>
              <a:rPr lang="en-GB" sz="3000" b="1" noProof="0" dirty="0">
                <a:solidFill>
                  <a:srgbClr val="000000"/>
                </a:solidFill>
              </a:rPr>
              <a:t>Monitoring, Evaluation, Accountability And Learning </a:t>
            </a:r>
            <a:r>
              <a:rPr lang="en-GB" sz="3000" b="1" noProof="0" dirty="0">
                <a:solidFill>
                  <a:srgbClr val="000000"/>
                </a:solidFill>
                <a:highlight>
                  <a:srgbClr val="FFFF00"/>
                </a:highlight>
              </a:rPr>
              <a:t>In</a:t>
            </a:r>
            <a:r>
              <a:rPr lang="en-GB" sz="3000" b="1" noProof="0" dirty="0">
                <a:solidFill>
                  <a:srgbClr val="000000"/>
                </a:solidFill>
              </a:rPr>
              <a:t> Emergencies: A resource pack for simple and strong MEAL </a:t>
            </a:r>
            <a:r>
              <a:rPr lang="en-GB" sz="3000" noProof="0" dirty="0">
                <a:solidFill>
                  <a:srgbClr val="000000"/>
                </a:solidFill>
              </a:rPr>
              <a:t>– Catholic Relief Services</a:t>
            </a:r>
          </a:p>
          <a:p>
            <a:endParaRPr lang="en-GB" sz="3200" noProof="0" dirty="0">
              <a:solidFill>
                <a:srgbClr val="000000"/>
              </a:solidFill>
            </a:endParaRPr>
          </a:p>
        </p:txBody>
      </p:sp>
      <p:sp>
        <p:nvSpPr>
          <p:cNvPr id="4" name="Slide Number Placeholder 3">
            <a:extLst>
              <a:ext uri="{FF2B5EF4-FFF2-40B4-BE49-F238E27FC236}">
                <a16:creationId xmlns:a16="http://schemas.microsoft.com/office/drawing/2014/main" id="{DA1485F2-03FF-4403-A5BA-D1B442CE8695}"/>
              </a:ext>
            </a:extLst>
          </p:cNvPr>
          <p:cNvSpPr>
            <a:spLocks noGrp="1"/>
          </p:cNvSpPr>
          <p:nvPr>
            <p:ph type="sldNum" sz="quarter" idx="2"/>
          </p:nvPr>
        </p:nvSpPr>
        <p:spPr/>
        <p:txBody>
          <a:bodyPr/>
          <a:lstStyle/>
          <a:p>
            <a:fld id="{86CB4B4D-7CA3-9044-876B-883B54F8677D}" type="slidenum">
              <a:rPr lang="en-US" smtClean="0"/>
              <a:t>4</a:t>
            </a:fld>
            <a:endParaRPr lang="en-US" dirty="0"/>
          </a:p>
        </p:txBody>
      </p:sp>
    </p:spTree>
    <p:extLst>
      <p:ext uri="{BB962C8B-B14F-4D97-AF65-F5344CB8AC3E}">
        <p14:creationId xmlns:p14="http://schemas.microsoft.com/office/powerpoint/2010/main" val="3124335169"/>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B7C7C66A-98F3-4175-97E7-714041B559A9}"/>
              </a:ext>
            </a:extLst>
          </p:cNvPr>
          <p:cNvPicPr>
            <a:picLocks noGrp="1" noChangeAspect="1"/>
          </p:cNvPicPr>
          <p:nvPr>
            <p:ph type="pic" sz="quarter" idx="15"/>
          </p:nvPr>
        </p:nvPicPr>
        <p:blipFill rotWithShape="1">
          <a:blip r:embed="rId3" cstate="screen">
            <a:extLst>
              <a:ext uri="{28A0092B-C50C-407E-A947-70E740481C1C}">
                <a14:useLocalDpi xmlns:a14="http://schemas.microsoft.com/office/drawing/2010/main"/>
              </a:ext>
            </a:extLst>
          </a:blip>
          <a:srcRect/>
          <a:stretch/>
        </p:blipFill>
        <p:spPr>
          <a:xfrm>
            <a:off x="10544648" y="0"/>
            <a:ext cx="6795615" cy="9753601"/>
          </a:xfrm>
        </p:spPr>
      </p:pic>
      <p:sp>
        <p:nvSpPr>
          <p:cNvPr id="3" name="Title 2">
            <a:extLst>
              <a:ext uri="{FF2B5EF4-FFF2-40B4-BE49-F238E27FC236}">
                <a16:creationId xmlns:a16="http://schemas.microsoft.com/office/drawing/2014/main" id="{921FF254-2BF5-4813-BF8D-6E00581F14BF}"/>
              </a:ext>
            </a:extLst>
          </p:cNvPr>
          <p:cNvSpPr>
            <a:spLocks noGrp="1"/>
          </p:cNvSpPr>
          <p:nvPr>
            <p:ph type="title"/>
          </p:nvPr>
        </p:nvSpPr>
        <p:spPr/>
        <p:txBody>
          <a:bodyPr/>
          <a:lstStyle/>
          <a:p>
            <a:r>
              <a:rPr lang="pt-PT" noProof="0" dirty="0"/>
              <a:t>O que é a </a:t>
            </a:r>
            <a:r>
              <a:rPr lang="pt-PT" noProof="0" dirty="0" err="1"/>
              <a:t>MEAL</a:t>
            </a:r>
            <a:r>
              <a:rPr lang="pt-PT" noProof="0" dirty="0"/>
              <a:t>?</a:t>
            </a:r>
          </a:p>
        </p:txBody>
      </p:sp>
      <p:sp>
        <p:nvSpPr>
          <p:cNvPr id="5" name="Text Placeholder 4">
            <a:extLst>
              <a:ext uri="{FF2B5EF4-FFF2-40B4-BE49-F238E27FC236}">
                <a16:creationId xmlns:a16="http://schemas.microsoft.com/office/drawing/2014/main" id="{DA7ED0B3-E5CB-4BBF-A35A-3518C65B20ED}"/>
              </a:ext>
            </a:extLst>
          </p:cNvPr>
          <p:cNvSpPr>
            <a:spLocks noGrp="1"/>
          </p:cNvSpPr>
          <p:nvPr>
            <p:ph type="body" sz="quarter" idx="14"/>
          </p:nvPr>
        </p:nvSpPr>
        <p:spPr>
          <a:xfrm>
            <a:off x="12763605" y="9213588"/>
            <a:ext cx="1786114" cy="406401"/>
          </a:xfrm>
        </p:spPr>
        <p:txBody>
          <a:bodyPr>
            <a:normAutofit/>
          </a:bodyPr>
          <a:lstStyle/>
          <a:p>
            <a:r>
              <a:rPr lang="pt-PT" sz="2000" dirty="0" err="1">
                <a:solidFill>
                  <a:srgbClr val="00B297"/>
                </a:solidFill>
                <a:latin typeface="Open Sans Regular"/>
                <a:sym typeface="Open Sans Regular"/>
              </a:rPr>
              <a:t>IFRC</a:t>
            </a:r>
            <a:endParaRPr lang="pt-PT" sz="2000" dirty="0">
              <a:solidFill>
                <a:srgbClr val="00B297"/>
              </a:solidFill>
              <a:latin typeface="Open Sans Regular"/>
              <a:sym typeface="Open Sans Regular"/>
            </a:endParaRPr>
          </a:p>
        </p:txBody>
      </p:sp>
      <p:sp>
        <p:nvSpPr>
          <p:cNvPr id="6" name="Slide Number Placeholder 5">
            <a:extLst>
              <a:ext uri="{FF2B5EF4-FFF2-40B4-BE49-F238E27FC236}">
                <a16:creationId xmlns:a16="http://schemas.microsoft.com/office/drawing/2014/main" id="{8997064B-FEAD-41C3-9520-B16FE13BDC38}"/>
              </a:ext>
            </a:extLst>
          </p:cNvPr>
          <p:cNvSpPr>
            <a:spLocks noGrp="1"/>
          </p:cNvSpPr>
          <p:nvPr>
            <p:ph type="sldNum" sz="quarter" idx="2"/>
          </p:nvPr>
        </p:nvSpPr>
        <p:spPr>
          <a:xfrm>
            <a:off x="3396741" y="8803219"/>
            <a:ext cx="248466" cy="410369"/>
          </a:xfrm>
        </p:spPr>
        <p:txBody>
          <a:bodyPr/>
          <a:lstStyle/>
          <a:p>
            <a:fld id="{86CB4B4D-7CA3-9044-876B-883B54F8677D}" type="slidenum">
              <a:rPr lang="pt-PT" smtClean="0"/>
              <a:pPr/>
              <a:t>5</a:t>
            </a:fld>
            <a:endParaRPr lang="pt-PT" dirty="0"/>
          </a:p>
        </p:txBody>
      </p:sp>
      <p:sp>
        <p:nvSpPr>
          <p:cNvPr id="9" name="Text Placeholder 2">
            <a:extLst>
              <a:ext uri="{FF2B5EF4-FFF2-40B4-BE49-F238E27FC236}">
                <a16:creationId xmlns:a16="http://schemas.microsoft.com/office/drawing/2014/main" id="{7E1086F9-6EA8-4EDC-BAE8-7D30496FC71E}"/>
              </a:ext>
            </a:extLst>
          </p:cNvPr>
          <p:cNvSpPr>
            <a:spLocks noGrp="1"/>
          </p:cNvSpPr>
          <p:nvPr>
            <p:ph type="body" sz="quarter" idx="1"/>
          </p:nvPr>
        </p:nvSpPr>
        <p:spPr>
          <a:xfrm>
            <a:off x="1270000" y="2616199"/>
            <a:ext cx="9117013" cy="4718455"/>
          </a:xfrm>
        </p:spPr>
        <p:txBody>
          <a:bodyPr>
            <a:normAutofit/>
          </a:bodyPr>
          <a:lstStyle/>
          <a:p>
            <a:pPr marL="571500" indent="-571500">
              <a:buFont typeface="Arial" panose="020B0604020202020204" pitchFamily="34" charset="0"/>
              <a:buChar char="•"/>
            </a:pPr>
            <a:r>
              <a:rPr lang="pt-PT" sz="5400" dirty="0">
                <a:solidFill>
                  <a:srgbClr val="000000"/>
                </a:solidFill>
              </a:rPr>
              <a:t>Acompanhamento</a:t>
            </a:r>
            <a:endParaRPr lang="pt-PT" sz="5400" noProof="0" dirty="0">
              <a:solidFill>
                <a:srgbClr val="000000"/>
              </a:solidFill>
            </a:endParaRPr>
          </a:p>
          <a:p>
            <a:pPr marL="571500" indent="-571500">
              <a:buFont typeface="Arial" panose="020B0604020202020204" pitchFamily="34" charset="0"/>
              <a:buChar char="•"/>
            </a:pPr>
            <a:r>
              <a:rPr lang="pt-PT" sz="5400" noProof="0" dirty="0">
                <a:solidFill>
                  <a:srgbClr val="000000"/>
                </a:solidFill>
              </a:rPr>
              <a:t>Avaliação</a:t>
            </a:r>
          </a:p>
          <a:p>
            <a:pPr marL="571500" indent="-571500">
              <a:buFont typeface="Arial" panose="020B0604020202020204" pitchFamily="34" charset="0"/>
              <a:buChar char="•"/>
            </a:pPr>
            <a:r>
              <a:rPr lang="pt-PT" sz="5400" noProof="0" dirty="0">
                <a:solidFill>
                  <a:srgbClr val="000000"/>
                </a:solidFill>
              </a:rPr>
              <a:t>Prestação de contas, e</a:t>
            </a:r>
          </a:p>
          <a:p>
            <a:pPr marL="571500" indent="-571500">
              <a:buFont typeface="Arial" panose="020B0604020202020204" pitchFamily="34" charset="0"/>
              <a:buChar char="•"/>
            </a:pPr>
            <a:r>
              <a:rPr lang="pt-PT" sz="5400" noProof="0" dirty="0">
                <a:solidFill>
                  <a:srgbClr val="000000"/>
                </a:solidFill>
              </a:rPr>
              <a:t>Aprendizagem</a:t>
            </a:r>
          </a:p>
        </p:txBody>
      </p:sp>
    </p:spTree>
    <p:extLst>
      <p:ext uri="{BB962C8B-B14F-4D97-AF65-F5344CB8AC3E}">
        <p14:creationId xmlns:p14="http://schemas.microsoft.com/office/powerpoint/2010/main" val="5130241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bg/>
                                          </p:spTgt>
                                        </p:tgtEl>
                                        <p:attrNameLst>
                                          <p:attrName>style.visibility</p:attrName>
                                        </p:attrNameLst>
                                      </p:cBhvr>
                                      <p:to>
                                        <p:strVal val="visible"/>
                                      </p:to>
                                    </p:set>
                                    <p:animEffect transition="in" filter="fade">
                                      <p:cBhvr>
                                        <p:cTn id="7" dur="500"/>
                                        <p:tgtEl>
                                          <p:spTgt spid="9">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fade">
                                      <p:cBhvr>
                                        <p:cTn id="12" dur="5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xEl>
                                              <p:pRg st="1" end="1"/>
                                            </p:txEl>
                                          </p:spTgt>
                                        </p:tgtEl>
                                        <p:attrNameLst>
                                          <p:attrName>style.visibility</p:attrName>
                                        </p:attrNameLst>
                                      </p:cBhvr>
                                      <p:to>
                                        <p:strVal val="visible"/>
                                      </p:to>
                                    </p:set>
                                    <p:animEffect transition="in" filter="fade">
                                      <p:cBhvr>
                                        <p:cTn id="17" dur="500"/>
                                        <p:tgtEl>
                                          <p:spTgt spid="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xEl>
                                              <p:pRg st="2" end="2"/>
                                            </p:txEl>
                                          </p:spTgt>
                                        </p:tgtEl>
                                        <p:attrNameLst>
                                          <p:attrName>style.visibility</p:attrName>
                                        </p:attrNameLst>
                                      </p:cBhvr>
                                      <p:to>
                                        <p:strVal val="visible"/>
                                      </p:to>
                                    </p:set>
                                    <p:animEffect transition="in" filter="fade">
                                      <p:cBhvr>
                                        <p:cTn id="22" dur="500"/>
                                        <p:tgtEl>
                                          <p:spTgt spid="9">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xEl>
                                              <p:pRg st="3" end="3"/>
                                            </p:txEl>
                                          </p:spTgt>
                                        </p:tgtEl>
                                        <p:attrNameLst>
                                          <p:attrName>style.visibility</p:attrName>
                                        </p:attrNameLst>
                                      </p:cBhvr>
                                      <p:to>
                                        <p:strVal val="visible"/>
                                      </p:to>
                                    </p:set>
                                    <p:animEffect transition="in" filter="fade">
                                      <p:cBhvr>
                                        <p:cTn id="27"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1D8232C-2FAD-424C-AD97-FE2492F49CE5}"/>
              </a:ext>
            </a:extLst>
          </p:cNvPr>
          <p:cNvSpPr>
            <a:spLocks noGrp="1"/>
          </p:cNvSpPr>
          <p:nvPr>
            <p:ph type="sldNum" sz="quarter" idx="2"/>
          </p:nvPr>
        </p:nvSpPr>
        <p:spPr/>
        <p:txBody>
          <a:bodyPr/>
          <a:lstStyle/>
          <a:p>
            <a:fld id="{86CB4B4D-7CA3-9044-876B-883B54F8677D}" type="slidenum">
              <a:rPr lang="en-US" smtClean="0"/>
              <a:t>6</a:t>
            </a:fld>
            <a:endParaRPr lang="en-US" dirty="0"/>
          </a:p>
        </p:txBody>
      </p:sp>
      <p:sp>
        <p:nvSpPr>
          <p:cNvPr id="2" name="TextBox 1">
            <a:extLst>
              <a:ext uri="{FF2B5EF4-FFF2-40B4-BE49-F238E27FC236}">
                <a16:creationId xmlns:a16="http://schemas.microsoft.com/office/drawing/2014/main" id="{F22D7FF7-F9E4-47E5-9F9E-8056DD6488CF}"/>
              </a:ext>
            </a:extLst>
          </p:cNvPr>
          <p:cNvSpPr txBox="1"/>
          <p:nvPr/>
        </p:nvSpPr>
        <p:spPr>
          <a:xfrm>
            <a:off x="1066552" y="-346408"/>
            <a:ext cx="4661895" cy="502701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defTabSz="778972" fontAlgn="auto" hangingPunct="0"/>
            <a:r>
              <a:rPr lang="pt-PT" sz="6400" b="1" dirty="0">
                <a:solidFill>
                  <a:srgbClr val="000000"/>
                </a:solidFill>
              </a:rPr>
              <a:t>Como é que a MEAL se relaciona com estes aspetos?</a:t>
            </a:r>
            <a:endParaRPr lang="en-US" sz="6400" b="1" dirty="0">
              <a:solidFill>
                <a:srgbClr val="000000"/>
              </a:solidFill>
            </a:endParaRPr>
          </a:p>
        </p:txBody>
      </p:sp>
      <p:pic>
        <p:nvPicPr>
          <p:cNvPr id="5" name="Picture 11">
            <a:extLst>
              <a:ext uri="{FF2B5EF4-FFF2-40B4-BE49-F238E27FC236}">
                <a16:creationId xmlns:a16="http://schemas.microsoft.com/office/drawing/2014/main" id="{283142CD-7BFC-4A05-9397-E153570A388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519958" y="447869"/>
            <a:ext cx="8736813" cy="8556655"/>
          </a:xfrm>
          <a:prstGeom prst="rect">
            <a:avLst/>
          </a:prstGeom>
        </p:spPr>
      </p:pic>
      <p:sp>
        <p:nvSpPr>
          <p:cNvPr id="7" name="TextBox 12">
            <a:extLst>
              <a:ext uri="{FF2B5EF4-FFF2-40B4-BE49-F238E27FC236}">
                <a16:creationId xmlns:a16="http://schemas.microsoft.com/office/drawing/2014/main" id="{2F82A406-9DAF-49B9-A90C-DA12C370A593}"/>
              </a:ext>
            </a:extLst>
          </p:cNvPr>
          <p:cNvSpPr txBox="1"/>
          <p:nvPr/>
        </p:nvSpPr>
        <p:spPr>
          <a:xfrm>
            <a:off x="6235105" y="1052192"/>
            <a:ext cx="4081692" cy="12105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pt-PT" sz="3600" b="1" i="0" u="none" strike="noStrike" cap="none" spc="0" normalizeH="0" baseline="0" dirty="0">
                <a:ln>
                  <a:noFill/>
                </a:ln>
                <a:solidFill>
                  <a:srgbClr val="000000"/>
                </a:solidFill>
                <a:effectLst/>
                <a:uFillTx/>
                <a:latin typeface="Open Sans Regular"/>
                <a:ea typeface="Open Sans Regular"/>
                <a:cs typeface="Open Sans Regular"/>
                <a:sym typeface="Open Sans Regular"/>
              </a:rPr>
              <a:t>Avaliação e análise</a:t>
            </a:r>
          </a:p>
        </p:txBody>
      </p:sp>
      <p:sp>
        <p:nvSpPr>
          <p:cNvPr id="8" name="TextBox 13">
            <a:extLst>
              <a:ext uri="{FF2B5EF4-FFF2-40B4-BE49-F238E27FC236}">
                <a16:creationId xmlns:a16="http://schemas.microsoft.com/office/drawing/2014/main" id="{7AB1B04C-CFE7-40CA-B281-92015F4B2A2E}"/>
              </a:ext>
            </a:extLst>
          </p:cNvPr>
          <p:cNvSpPr txBox="1"/>
          <p:nvPr/>
        </p:nvSpPr>
        <p:spPr>
          <a:xfrm>
            <a:off x="11175080" y="1561806"/>
            <a:ext cx="4081692" cy="12105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pt-PT" sz="3600" b="1" dirty="0">
                <a:solidFill>
                  <a:srgbClr val="000000"/>
                </a:solidFill>
              </a:rPr>
              <a:t>Desenvolvimento de estratégias</a:t>
            </a:r>
            <a:endParaRPr kumimoji="0" lang="pt-PT" sz="3600" b="1" i="0" u="none" strike="noStrike" cap="none" spc="0" normalizeH="0" baseline="0" dirty="0">
              <a:ln>
                <a:noFill/>
              </a:ln>
              <a:solidFill>
                <a:srgbClr val="000000"/>
              </a:solidFill>
              <a:effectLst/>
              <a:uFillTx/>
              <a:latin typeface="Open Sans Regular"/>
              <a:ea typeface="Open Sans Regular"/>
              <a:cs typeface="Open Sans Regular"/>
              <a:sym typeface="Open Sans Regular"/>
            </a:endParaRPr>
          </a:p>
        </p:txBody>
      </p:sp>
      <p:sp>
        <p:nvSpPr>
          <p:cNvPr id="9" name="TextBox 14">
            <a:extLst>
              <a:ext uri="{FF2B5EF4-FFF2-40B4-BE49-F238E27FC236}">
                <a16:creationId xmlns:a16="http://schemas.microsoft.com/office/drawing/2014/main" id="{4606FAEF-7B78-4416-B348-7E068FAEA833}"/>
              </a:ext>
            </a:extLst>
          </p:cNvPr>
          <p:cNvSpPr txBox="1"/>
          <p:nvPr/>
        </p:nvSpPr>
        <p:spPr>
          <a:xfrm>
            <a:off x="11972729" y="5006166"/>
            <a:ext cx="5000609" cy="176458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pt-PT" sz="3600" b="1" dirty="0">
                <a:solidFill>
                  <a:srgbClr val="000000"/>
                </a:solidFill>
              </a:rPr>
              <a:t>Planeamento e conceção do programa</a:t>
            </a:r>
            <a:endParaRPr kumimoji="0" lang="pt-PT" sz="3600" b="1" i="0" u="none" strike="noStrike" cap="none" spc="0" normalizeH="0" baseline="0" dirty="0">
              <a:ln>
                <a:noFill/>
              </a:ln>
              <a:solidFill>
                <a:srgbClr val="000000"/>
              </a:solidFill>
              <a:effectLst/>
              <a:uFillTx/>
              <a:latin typeface="Open Sans Regular"/>
              <a:ea typeface="Open Sans Regular"/>
              <a:cs typeface="Open Sans Regular"/>
              <a:sym typeface="Open Sans Regular"/>
            </a:endParaRPr>
          </a:p>
        </p:txBody>
      </p:sp>
      <p:sp>
        <p:nvSpPr>
          <p:cNvPr id="10" name="TextBox 15">
            <a:extLst>
              <a:ext uri="{FF2B5EF4-FFF2-40B4-BE49-F238E27FC236}">
                <a16:creationId xmlns:a16="http://schemas.microsoft.com/office/drawing/2014/main" id="{954ADFD0-51A7-4CFF-A12F-56AD85672B6E}"/>
              </a:ext>
            </a:extLst>
          </p:cNvPr>
          <p:cNvSpPr txBox="1"/>
          <p:nvPr/>
        </p:nvSpPr>
        <p:spPr>
          <a:xfrm>
            <a:off x="8797766" y="8399230"/>
            <a:ext cx="4081692" cy="12105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pt-PT" sz="3600" b="1" dirty="0">
                <a:solidFill>
                  <a:srgbClr val="000000"/>
                </a:solidFill>
              </a:rPr>
              <a:t>Execução e acompanhamento</a:t>
            </a:r>
            <a:endParaRPr kumimoji="0" lang="pt-PT" sz="3600" b="1" i="0" u="none" strike="noStrike" cap="none" spc="0" normalizeH="0" baseline="0" dirty="0">
              <a:ln>
                <a:noFill/>
              </a:ln>
              <a:solidFill>
                <a:srgbClr val="000000"/>
              </a:solidFill>
              <a:effectLst/>
              <a:uFillTx/>
              <a:latin typeface="Open Sans Regular"/>
              <a:ea typeface="Open Sans Regular"/>
              <a:cs typeface="Open Sans Regular"/>
              <a:sym typeface="Open Sans Regular"/>
            </a:endParaRPr>
          </a:p>
        </p:txBody>
      </p:sp>
      <p:sp>
        <p:nvSpPr>
          <p:cNvPr id="11" name="TextBox 16">
            <a:extLst>
              <a:ext uri="{FF2B5EF4-FFF2-40B4-BE49-F238E27FC236}">
                <a16:creationId xmlns:a16="http://schemas.microsoft.com/office/drawing/2014/main" id="{37052E2E-2934-4F4B-A83C-11BACB129E5E}"/>
              </a:ext>
            </a:extLst>
          </p:cNvPr>
          <p:cNvSpPr txBox="1"/>
          <p:nvPr/>
        </p:nvSpPr>
        <p:spPr>
          <a:xfrm>
            <a:off x="4803391" y="5288278"/>
            <a:ext cx="4081692" cy="12105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pt-PT" sz="3600" b="1" dirty="0">
                <a:solidFill>
                  <a:srgbClr val="000000"/>
                </a:solidFill>
              </a:rPr>
              <a:t>Avaliação e aprendizagem</a:t>
            </a:r>
            <a:endParaRPr kumimoji="0" lang="pt-PT" sz="3600" b="1" i="0" u="none" strike="noStrike" cap="none" spc="0" normalizeH="0" baseline="0" dirty="0">
              <a:ln>
                <a:noFill/>
              </a:ln>
              <a:solidFill>
                <a:srgbClr val="000000"/>
              </a:solidFill>
              <a:effectLst/>
              <a:uFillTx/>
              <a:latin typeface="Open Sans Regular"/>
              <a:ea typeface="Open Sans Regular"/>
              <a:cs typeface="Open Sans Regular"/>
              <a:sym typeface="Open Sans Regular"/>
            </a:endParaRPr>
          </a:p>
        </p:txBody>
      </p:sp>
    </p:spTree>
    <p:extLst>
      <p:ext uri="{BB962C8B-B14F-4D97-AF65-F5344CB8AC3E}">
        <p14:creationId xmlns:p14="http://schemas.microsoft.com/office/powerpoint/2010/main" val="2584526298"/>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E0F19B-D849-4933-8C86-1D3AA239101E}"/>
              </a:ext>
            </a:extLst>
          </p:cNvPr>
          <p:cNvSpPr>
            <a:spLocks noGrp="1"/>
          </p:cNvSpPr>
          <p:nvPr>
            <p:ph type="title"/>
          </p:nvPr>
        </p:nvSpPr>
        <p:spPr>
          <a:xfrm>
            <a:off x="392704" y="70423"/>
            <a:ext cx="16703310" cy="1130300"/>
          </a:xfrm>
        </p:spPr>
        <p:txBody>
          <a:bodyPr>
            <a:normAutofit/>
          </a:bodyPr>
          <a:lstStyle/>
          <a:p>
            <a:r>
              <a:rPr lang="pt-PT" dirty="0"/>
              <a:t>Gestão baseada em resultados e a </a:t>
            </a:r>
            <a:r>
              <a:rPr lang="pt-PT" dirty="0" err="1"/>
              <a:t>MEAL</a:t>
            </a:r>
            <a:endParaRPr lang="pt-PT" dirty="0"/>
          </a:p>
        </p:txBody>
      </p:sp>
      <p:sp>
        <p:nvSpPr>
          <p:cNvPr id="4" name="Slide Number Placeholder 3">
            <a:extLst>
              <a:ext uri="{FF2B5EF4-FFF2-40B4-BE49-F238E27FC236}">
                <a16:creationId xmlns:a16="http://schemas.microsoft.com/office/drawing/2014/main" id="{C216A614-432B-454D-8F3A-9A4ECA6FE550}"/>
              </a:ext>
            </a:extLst>
          </p:cNvPr>
          <p:cNvSpPr>
            <a:spLocks noGrp="1"/>
          </p:cNvSpPr>
          <p:nvPr>
            <p:ph type="sldNum" sz="quarter" idx="2"/>
          </p:nvPr>
        </p:nvSpPr>
        <p:spPr/>
        <p:txBody>
          <a:bodyPr/>
          <a:lstStyle/>
          <a:p>
            <a:fld id="{86CB4B4D-7CA3-9044-876B-883B54F8677D}" type="slidenum">
              <a:rPr lang="en-US" smtClean="0"/>
              <a:t>7</a:t>
            </a:fld>
            <a:endParaRPr lang="en-US" dirty="0"/>
          </a:p>
        </p:txBody>
      </p:sp>
      <p:sp>
        <p:nvSpPr>
          <p:cNvPr id="5" name="Rectangle: Rounded Corners 4">
            <a:extLst>
              <a:ext uri="{FF2B5EF4-FFF2-40B4-BE49-F238E27FC236}">
                <a16:creationId xmlns:a16="http://schemas.microsoft.com/office/drawing/2014/main" id="{2BE71F29-BD48-49C3-9827-FD7940B9E617}"/>
              </a:ext>
            </a:extLst>
          </p:cNvPr>
          <p:cNvSpPr/>
          <p:nvPr/>
        </p:nvSpPr>
        <p:spPr>
          <a:xfrm>
            <a:off x="329136" y="3310337"/>
            <a:ext cx="2448529" cy="2020411"/>
          </a:xfrm>
          <a:prstGeom prst="roundRect">
            <a:avLst/>
          </a:prstGeom>
          <a:solidFill>
            <a:srgbClr val="7030A0"/>
          </a:solidFill>
          <a:ln w="25400" cap="flat">
            <a:solidFill>
              <a:schemeClr val="accent1"/>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4000" b="1" i="0" u="none" strike="noStrike" cap="none" spc="0" normalizeH="0" baseline="0" dirty="0">
              <a:ln>
                <a:noFill/>
              </a:ln>
              <a:solidFill>
                <a:srgbClr val="FFFFFF"/>
              </a:solidFill>
              <a:effectLst/>
              <a:uFillTx/>
              <a:latin typeface="Open Sans Regular"/>
              <a:ea typeface="Open Sans Regular"/>
              <a:cs typeface="Open Sans Regular"/>
              <a:sym typeface="Open Sans Regular"/>
            </a:endParaRPr>
          </a:p>
          <a:p>
            <a:pPr lvl="1"/>
            <a:r>
              <a:rPr kumimoji="0" lang="en-US" sz="3200" b="1" i="0" u="none" strike="noStrike" cap="none" spc="0" normalizeH="0" baseline="0" dirty="0">
                <a:ln>
                  <a:noFill/>
                </a:ln>
                <a:solidFill>
                  <a:srgbClr val="FFFFFF"/>
                </a:solidFill>
                <a:effectLst/>
                <a:uFillTx/>
                <a:latin typeface="Open Sans Regular"/>
                <a:ea typeface="Open Sans Regular"/>
                <a:cs typeface="Open Sans Regular"/>
                <a:sym typeface="Open Sans Regular"/>
              </a:rPr>
              <a:t>ENTRADAS</a:t>
            </a:r>
          </a:p>
          <a:p>
            <a:pPr marL="0" marR="0" indent="0" algn="ctr" defTabSz="584200" rtl="0" fontAlgn="auto" latinLnBrk="0" hangingPunct="0">
              <a:lnSpc>
                <a:spcPct val="100000"/>
              </a:lnSpc>
              <a:spcBef>
                <a:spcPts val="0"/>
              </a:spcBef>
              <a:spcAft>
                <a:spcPts val="0"/>
              </a:spcAft>
              <a:buClrTx/>
              <a:buSzTx/>
              <a:buFontTx/>
              <a:buNone/>
              <a:tabLst/>
            </a:pPr>
            <a:endParaRPr kumimoji="0" lang="en-US" sz="4000" b="1" i="0" u="none" strike="noStrike" cap="none" spc="0" normalizeH="0" baseline="0" dirty="0">
              <a:ln>
                <a:noFill/>
              </a:ln>
              <a:solidFill>
                <a:srgbClr val="FFFFFF"/>
              </a:solidFill>
              <a:effectLst/>
              <a:uFillTx/>
              <a:latin typeface="Open Sans Regular"/>
              <a:ea typeface="Open Sans Regular"/>
              <a:cs typeface="Open Sans Regular"/>
              <a:sym typeface="Open Sans Regular"/>
            </a:endParaRPr>
          </a:p>
        </p:txBody>
      </p:sp>
      <p:sp>
        <p:nvSpPr>
          <p:cNvPr id="10" name="Rectangle: Rounded Corners 9">
            <a:extLst>
              <a:ext uri="{FF2B5EF4-FFF2-40B4-BE49-F238E27FC236}">
                <a16:creationId xmlns:a16="http://schemas.microsoft.com/office/drawing/2014/main" id="{BAE8E982-BE0A-4344-B165-D2ED8FBB4D69}"/>
              </a:ext>
            </a:extLst>
          </p:cNvPr>
          <p:cNvSpPr/>
          <p:nvPr/>
        </p:nvSpPr>
        <p:spPr>
          <a:xfrm>
            <a:off x="14365849" y="3296811"/>
            <a:ext cx="2334986" cy="2020411"/>
          </a:xfrm>
          <a:prstGeom prst="roundRect">
            <a:avLst/>
          </a:prstGeom>
          <a:solidFill>
            <a:srgbClr val="7030A0"/>
          </a:solidFill>
          <a:ln w="25400" cap="flat">
            <a:solidFill>
              <a:schemeClr val="accent1"/>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4000" b="1" i="0" u="none" strike="noStrike" cap="none" spc="0" normalizeH="0" baseline="0" dirty="0">
              <a:ln>
                <a:noFill/>
              </a:ln>
              <a:solidFill>
                <a:srgbClr val="FFFFFF"/>
              </a:solidFill>
              <a:effectLst/>
              <a:uFillTx/>
              <a:latin typeface="Open Sans Regular"/>
              <a:ea typeface="Open Sans Regular"/>
              <a:cs typeface="Open Sans Regular"/>
              <a:sym typeface="Open Sans Regular"/>
            </a:endParaRPr>
          </a:p>
          <a:p>
            <a:pPr marL="0" marR="0" indent="0" algn="ctr" defTabSz="584200" rtl="0" fontAlgn="auto" latinLnBrk="0" hangingPunct="0">
              <a:lnSpc>
                <a:spcPct val="100000"/>
              </a:lnSpc>
              <a:spcBef>
                <a:spcPts val="0"/>
              </a:spcBef>
              <a:spcAft>
                <a:spcPts val="0"/>
              </a:spcAft>
              <a:buClrTx/>
              <a:buSzTx/>
              <a:buFontTx/>
              <a:buNone/>
              <a:tabLst/>
            </a:pPr>
            <a:r>
              <a:rPr kumimoji="0" lang="en-US" sz="3200" b="1" i="0" u="none" strike="noStrike" cap="none" spc="0" normalizeH="0" baseline="0" dirty="0" err="1">
                <a:ln>
                  <a:noFill/>
                </a:ln>
                <a:solidFill>
                  <a:srgbClr val="FFFFFF"/>
                </a:solidFill>
                <a:effectLst/>
                <a:uFillTx/>
                <a:latin typeface="Open Sans Regular"/>
                <a:ea typeface="Open Sans Regular"/>
                <a:cs typeface="Open Sans Regular"/>
                <a:sym typeface="Open Sans Regular"/>
              </a:rPr>
              <a:t>IMPACTO</a:t>
            </a:r>
            <a:endParaRPr kumimoji="0" lang="en-US" sz="3200" b="1" i="0" u="none" strike="noStrike" cap="none" spc="0" normalizeH="0" baseline="0" dirty="0">
              <a:ln>
                <a:noFill/>
              </a:ln>
              <a:solidFill>
                <a:srgbClr val="FFFFFF"/>
              </a:solidFill>
              <a:effectLst/>
              <a:uFillTx/>
              <a:latin typeface="Open Sans Regular"/>
              <a:ea typeface="Open Sans Regular"/>
              <a:cs typeface="Open Sans Regular"/>
              <a:sym typeface="Open Sans Regular"/>
            </a:endParaRPr>
          </a:p>
          <a:p>
            <a:pPr marL="0" marR="0" indent="0" algn="ctr" defTabSz="584200" rtl="0" fontAlgn="auto" latinLnBrk="0" hangingPunct="0">
              <a:lnSpc>
                <a:spcPct val="100000"/>
              </a:lnSpc>
              <a:spcBef>
                <a:spcPts val="0"/>
              </a:spcBef>
              <a:spcAft>
                <a:spcPts val="0"/>
              </a:spcAft>
              <a:buClrTx/>
              <a:buSzTx/>
              <a:buFontTx/>
              <a:buNone/>
              <a:tabLst/>
            </a:pPr>
            <a:endParaRPr kumimoji="0" lang="en-US" sz="4000" b="1" i="0" u="none" strike="noStrike" cap="none" spc="0" normalizeH="0" baseline="0" dirty="0">
              <a:ln>
                <a:noFill/>
              </a:ln>
              <a:solidFill>
                <a:srgbClr val="FFFFFF"/>
              </a:solidFill>
              <a:effectLst/>
              <a:uFillTx/>
              <a:latin typeface="Open Sans Regular"/>
              <a:ea typeface="Open Sans Regular"/>
              <a:cs typeface="Open Sans Regular"/>
              <a:sym typeface="Open Sans Regular"/>
            </a:endParaRPr>
          </a:p>
        </p:txBody>
      </p:sp>
      <p:sp>
        <p:nvSpPr>
          <p:cNvPr id="11" name="Rectangle: Rounded Corners 10">
            <a:extLst>
              <a:ext uri="{FF2B5EF4-FFF2-40B4-BE49-F238E27FC236}">
                <a16:creationId xmlns:a16="http://schemas.microsoft.com/office/drawing/2014/main" id="{ADE6B0E8-B791-4FDB-AD16-1743B5B81EB9}"/>
              </a:ext>
            </a:extLst>
          </p:cNvPr>
          <p:cNvSpPr/>
          <p:nvPr/>
        </p:nvSpPr>
        <p:spPr>
          <a:xfrm>
            <a:off x="10497092" y="3296812"/>
            <a:ext cx="3222170" cy="2020411"/>
          </a:xfrm>
          <a:prstGeom prst="roundRect">
            <a:avLst/>
          </a:prstGeom>
          <a:solidFill>
            <a:srgbClr val="7030A0"/>
          </a:solidFill>
          <a:ln w="25400" cap="flat">
            <a:solidFill>
              <a:schemeClr val="accent1"/>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4000" b="1" i="0" u="none" strike="noStrike" cap="none" spc="0" normalizeH="0" baseline="0" dirty="0">
              <a:ln>
                <a:noFill/>
              </a:ln>
              <a:solidFill>
                <a:srgbClr val="FFFFFF"/>
              </a:solidFill>
              <a:effectLst/>
              <a:uFillTx/>
              <a:latin typeface="Open Sans Regular"/>
              <a:ea typeface="Open Sans Regular"/>
              <a:cs typeface="Open Sans Regular"/>
              <a:sym typeface="Open Sans Regular"/>
            </a:endParaRPr>
          </a:p>
          <a:p>
            <a:pPr marL="0" marR="0" indent="0" algn="ctr" defTabSz="584200" rtl="0" fontAlgn="auto" latinLnBrk="0" hangingPunct="0">
              <a:lnSpc>
                <a:spcPct val="100000"/>
              </a:lnSpc>
              <a:spcBef>
                <a:spcPts val="0"/>
              </a:spcBef>
              <a:spcAft>
                <a:spcPts val="0"/>
              </a:spcAft>
              <a:buClrTx/>
              <a:buSzTx/>
              <a:buFontTx/>
              <a:buNone/>
              <a:tabLst/>
            </a:pPr>
            <a:r>
              <a:rPr lang="en-US" sz="3200" b="1" dirty="0" err="1">
                <a:solidFill>
                  <a:srgbClr val="FFFFFF"/>
                </a:solidFill>
              </a:rPr>
              <a:t>RESULTADOS</a:t>
            </a:r>
            <a:endParaRPr kumimoji="0" lang="en-US" sz="3200" b="1" i="0" u="none" strike="noStrike" cap="none" spc="0" normalizeH="0" baseline="0" dirty="0">
              <a:ln>
                <a:noFill/>
              </a:ln>
              <a:solidFill>
                <a:srgbClr val="FFFFFF"/>
              </a:solidFill>
              <a:effectLst/>
              <a:uFillTx/>
              <a:latin typeface="Open Sans Regular"/>
              <a:ea typeface="Open Sans Regular"/>
              <a:cs typeface="Open Sans Regular"/>
              <a:sym typeface="Open Sans Regular"/>
            </a:endParaRPr>
          </a:p>
          <a:p>
            <a:pPr marL="0" marR="0" indent="0" algn="ctr" defTabSz="584200" rtl="0" fontAlgn="auto" latinLnBrk="0" hangingPunct="0">
              <a:lnSpc>
                <a:spcPct val="100000"/>
              </a:lnSpc>
              <a:spcBef>
                <a:spcPts val="0"/>
              </a:spcBef>
              <a:spcAft>
                <a:spcPts val="0"/>
              </a:spcAft>
              <a:buClrTx/>
              <a:buSzTx/>
              <a:buFontTx/>
              <a:buNone/>
              <a:tabLst/>
            </a:pPr>
            <a:endParaRPr kumimoji="0" lang="en-US" sz="4000" b="1" i="0" u="none" strike="noStrike" cap="none" spc="0" normalizeH="0" baseline="0" dirty="0">
              <a:ln>
                <a:noFill/>
              </a:ln>
              <a:solidFill>
                <a:srgbClr val="FFFFFF"/>
              </a:solidFill>
              <a:effectLst/>
              <a:uFillTx/>
              <a:latin typeface="Open Sans Regular"/>
              <a:ea typeface="Open Sans Regular"/>
              <a:cs typeface="Open Sans Regular"/>
              <a:sym typeface="Open Sans Regular"/>
            </a:endParaRPr>
          </a:p>
        </p:txBody>
      </p:sp>
      <p:sp>
        <p:nvSpPr>
          <p:cNvPr id="12" name="Rectangle: Rounded Corners 11">
            <a:extLst>
              <a:ext uri="{FF2B5EF4-FFF2-40B4-BE49-F238E27FC236}">
                <a16:creationId xmlns:a16="http://schemas.microsoft.com/office/drawing/2014/main" id="{E62683F0-3F4B-475B-9147-4EC6158ECA61}"/>
              </a:ext>
            </a:extLst>
          </p:cNvPr>
          <p:cNvSpPr/>
          <p:nvPr/>
        </p:nvSpPr>
        <p:spPr>
          <a:xfrm>
            <a:off x="7179010" y="3310337"/>
            <a:ext cx="2690950" cy="2020411"/>
          </a:xfrm>
          <a:prstGeom prst="roundRect">
            <a:avLst/>
          </a:prstGeom>
          <a:solidFill>
            <a:srgbClr val="7030A0"/>
          </a:solidFill>
          <a:ln w="25400" cap="flat">
            <a:solidFill>
              <a:schemeClr val="accent1"/>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4000" b="1" i="0" u="none" strike="noStrike" cap="none" spc="0" normalizeH="0" baseline="0" dirty="0">
              <a:ln>
                <a:noFill/>
              </a:ln>
              <a:solidFill>
                <a:srgbClr val="FFFFFF"/>
              </a:solidFill>
              <a:effectLst/>
              <a:uFillTx/>
              <a:latin typeface="Open Sans Regular"/>
              <a:ea typeface="Open Sans Regular"/>
              <a:cs typeface="Open Sans Regular"/>
              <a:sym typeface="Open Sans Regular"/>
            </a:endParaRPr>
          </a:p>
          <a:p>
            <a:pPr marL="0" marR="0" indent="0" algn="ctr" defTabSz="584200" rtl="0" fontAlgn="auto" latinLnBrk="0" hangingPunct="0">
              <a:lnSpc>
                <a:spcPct val="100000"/>
              </a:lnSpc>
              <a:spcBef>
                <a:spcPts val="0"/>
              </a:spcBef>
              <a:spcAft>
                <a:spcPts val="0"/>
              </a:spcAft>
              <a:buClrTx/>
              <a:buSzTx/>
              <a:buFontTx/>
              <a:buNone/>
              <a:tabLst/>
            </a:pPr>
            <a:r>
              <a:rPr kumimoji="0" lang="en-US" sz="3200" b="1" i="0" u="none" strike="noStrike" cap="none" spc="0" normalizeH="0" baseline="0" dirty="0" err="1">
                <a:ln>
                  <a:noFill/>
                </a:ln>
                <a:solidFill>
                  <a:srgbClr val="FFFFFF"/>
                </a:solidFill>
                <a:effectLst/>
                <a:uFillTx/>
                <a:latin typeface="Open Sans Regular"/>
                <a:ea typeface="Open Sans Regular"/>
                <a:cs typeface="Open Sans Regular"/>
                <a:sym typeface="Open Sans Regular"/>
              </a:rPr>
              <a:t>SAÍDAS</a:t>
            </a:r>
            <a:endParaRPr kumimoji="0" lang="en-US" sz="3200" b="1" i="0" u="none" strike="noStrike" cap="none" spc="0" normalizeH="0" baseline="0" dirty="0">
              <a:ln>
                <a:noFill/>
              </a:ln>
              <a:solidFill>
                <a:srgbClr val="FFFFFF"/>
              </a:solidFill>
              <a:effectLst/>
              <a:uFillTx/>
              <a:latin typeface="Open Sans Regular"/>
              <a:ea typeface="Open Sans Regular"/>
              <a:cs typeface="Open Sans Regular"/>
              <a:sym typeface="Open Sans Regular"/>
            </a:endParaRPr>
          </a:p>
          <a:p>
            <a:pPr marL="0" marR="0" indent="0" algn="ctr" defTabSz="584200" rtl="0" fontAlgn="auto" latinLnBrk="0" hangingPunct="0">
              <a:lnSpc>
                <a:spcPct val="100000"/>
              </a:lnSpc>
              <a:spcBef>
                <a:spcPts val="0"/>
              </a:spcBef>
              <a:spcAft>
                <a:spcPts val="0"/>
              </a:spcAft>
              <a:buClrTx/>
              <a:buSzTx/>
              <a:buFontTx/>
              <a:buNone/>
              <a:tabLst/>
            </a:pPr>
            <a:endParaRPr kumimoji="0" lang="en-US" sz="4000" b="1" i="0" u="none" strike="noStrike" cap="none" spc="0" normalizeH="0" baseline="0" dirty="0">
              <a:ln>
                <a:noFill/>
              </a:ln>
              <a:solidFill>
                <a:srgbClr val="FFFFFF"/>
              </a:solidFill>
              <a:effectLst/>
              <a:uFillTx/>
              <a:latin typeface="Open Sans Regular"/>
              <a:ea typeface="Open Sans Regular"/>
              <a:cs typeface="Open Sans Regular"/>
              <a:sym typeface="Open Sans Regular"/>
            </a:endParaRPr>
          </a:p>
        </p:txBody>
      </p:sp>
      <p:sp>
        <p:nvSpPr>
          <p:cNvPr id="13" name="Rectangle: Rounded Corners 12">
            <a:extLst>
              <a:ext uri="{FF2B5EF4-FFF2-40B4-BE49-F238E27FC236}">
                <a16:creationId xmlns:a16="http://schemas.microsoft.com/office/drawing/2014/main" id="{F103E064-5337-4DCC-BE28-5F40FE21193B}"/>
              </a:ext>
            </a:extLst>
          </p:cNvPr>
          <p:cNvSpPr/>
          <p:nvPr/>
        </p:nvSpPr>
        <p:spPr>
          <a:xfrm>
            <a:off x="3401806" y="3310337"/>
            <a:ext cx="3222171" cy="2020411"/>
          </a:xfrm>
          <a:prstGeom prst="roundRect">
            <a:avLst/>
          </a:prstGeom>
          <a:solidFill>
            <a:srgbClr val="7030A0"/>
          </a:solidFill>
          <a:ln w="25400" cap="flat">
            <a:solidFill>
              <a:schemeClr val="accent1"/>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4000" b="1" i="0" u="none" strike="noStrike" cap="none" spc="0" normalizeH="0" baseline="0" dirty="0">
              <a:ln>
                <a:noFill/>
              </a:ln>
              <a:solidFill>
                <a:srgbClr val="FFFFFF"/>
              </a:solidFill>
              <a:effectLst/>
              <a:uFillTx/>
              <a:latin typeface="Open Sans Regular"/>
              <a:ea typeface="Open Sans Regular"/>
              <a:cs typeface="Open Sans Regular"/>
              <a:sym typeface="Open Sans Regular"/>
            </a:endParaRPr>
          </a:p>
          <a:p>
            <a:pPr marL="0" marR="0" indent="0" algn="ctr" defTabSz="584200" rtl="0" fontAlgn="auto" latinLnBrk="0" hangingPunct="0">
              <a:lnSpc>
                <a:spcPct val="100000"/>
              </a:lnSpc>
              <a:spcBef>
                <a:spcPts val="0"/>
              </a:spcBef>
              <a:spcAft>
                <a:spcPts val="0"/>
              </a:spcAft>
              <a:buClrTx/>
              <a:buSzTx/>
              <a:buFontTx/>
              <a:buNone/>
              <a:tabLst/>
            </a:pPr>
            <a:r>
              <a:rPr lang="en-US" sz="3200" b="1" dirty="0" err="1">
                <a:solidFill>
                  <a:srgbClr val="FFFFFF"/>
                </a:solidFill>
              </a:rPr>
              <a:t>ATIVIDADES</a:t>
            </a:r>
            <a:endParaRPr kumimoji="0" lang="en-US" sz="3200" b="1" i="0" u="none" strike="noStrike" cap="none" spc="0" normalizeH="0" baseline="0" dirty="0">
              <a:ln>
                <a:noFill/>
              </a:ln>
              <a:solidFill>
                <a:srgbClr val="FFFFFF"/>
              </a:solidFill>
              <a:effectLst/>
              <a:uFillTx/>
              <a:latin typeface="Open Sans Regular"/>
              <a:ea typeface="Open Sans Regular"/>
              <a:cs typeface="Open Sans Regular"/>
              <a:sym typeface="Open Sans Regular"/>
            </a:endParaRPr>
          </a:p>
          <a:p>
            <a:pPr marL="0" marR="0" indent="0" algn="ctr" defTabSz="584200" rtl="0" fontAlgn="auto" latinLnBrk="0" hangingPunct="0">
              <a:lnSpc>
                <a:spcPct val="100000"/>
              </a:lnSpc>
              <a:spcBef>
                <a:spcPts val="0"/>
              </a:spcBef>
              <a:spcAft>
                <a:spcPts val="0"/>
              </a:spcAft>
              <a:buClrTx/>
              <a:buSzTx/>
              <a:buFontTx/>
              <a:buNone/>
              <a:tabLst/>
            </a:pPr>
            <a:endParaRPr kumimoji="0" lang="en-US" sz="4000" b="1" i="0" u="none" strike="noStrike" cap="none" spc="0" normalizeH="0" baseline="0" dirty="0">
              <a:ln>
                <a:noFill/>
              </a:ln>
              <a:solidFill>
                <a:srgbClr val="FFFFFF"/>
              </a:solidFill>
              <a:effectLst/>
              <a:uFillTx/>
              <a:latin typeface="Open Sans Regular"/>
              <a:ea typeface="Open Sans Regular"/>
              <a:cs typeface="Open Sans Regular"/>
              <a:sym typeface="Open Sans Regular"/>
            </a:endParaRPr>
          </a:p>
        </p:txBody>
      </p:sp>
      <p:sp>
        <p:nvSpPr>
          <p:cNvPr id="3" name="Arrow: Right 2">
            <a:extLst>
              <a:ext uri="{FF2B5EF4-FFF2-40B4-BE49-F238E27FC236}">
                <a16:creationId xmlns:a16="http://schemas.microsoft.com/office/drawing/2014/main" id="{61C528AE-5D66-4A35-A2EE-DC4AC3ED325F}"/>
              </a:ext>
            </a:extLst>
          </p:cNvPr>
          <p:cNvSpPr/>
          <p:nvPr/>
        </p:nvSpPr>
        <p:spPr>
          <a:xfrm>
            <a:off x="2607017" y="3941163"/>
            <a:ext cx="944290" cy="758757"/>
          </a:xfrm>
          <a:prstGeom prst="rightArrow">
            <a:avLst/>
          </a:prstGeom>
          <a:solidFill>
            <a:srgbClr val="00A585"/>
          </a:solidFill>
          <a:ln w="25400" cap="flat">
            <a:solidFill>
              <a:srgbClr val="000000"/>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4" name="Arrow: Right 13">
            <a:extLst>
              <a:ext uri="{FF2B5EF4-FFF2-40B4-BE49-F238E27FC236}">
                <a16:creationId xmlns:a16="http://schemas.microsoft.com/office/drawing/2014/main" id="{FB5A52E2-9A84-463D-AD07-81175E4D0AF2}"/>
              </a:ext>
            </a:extLst>
          </p:cNvPr>
          <p:cNvSpPr/>
          <p:nvPr/>
        </p:nvSpPr>
        <p:spPr>
          <a:xfrm>
            <a:off x="6422597" y="3941162"/>
            <a:ext cx="944290" cy="758757"/>
          </a:xfrm>
          <a:prstGeom prst="rightArrow">
            <a:avLst/>
          </a:prstGeom>
          <a:solidFill>
            <a:srgbClr val="00A585"/>
          </a:solidFill>
          <a:ln w="25400" cap="flat">
            <a:solidFill>
              <a:srgbClr val="000000"/>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5" name="Arrow: Right 14">
            <a:extLst>
              <a:ext uri="{FF2B5EF4-FFF2-40B4-BE49-F238E27FC236}">
                <a16:creationId xmlns:a16="http://schemas.microsoft.com/office/drawing/2014/main" id="{50936479-0998-49E0-A770-DAB4EF031A8E}"/>
              </a:ext>
            </a:extLst>
          </p:cNvPr>
          <p:cNvSpPr/>
          <p:nvPr/>
        </p:nvSpPr>
        <p:spPr>
          <a:xfrm>
            <a:off x="9775950" y="3941161"/>
            <a:ext cx="944290" cy="758757"/>
          </a:xfrm>
          <a:prstGeom prst="rightArrow">
            <a:avLst/>
          </a:prstGeom>
          <a:solidFill>
            <a:srgbClr val="00A585"/>
          </a:solidFill>
          <a:ln w="25400" cap="flat">
            <a:solidFill>
              <a:srgbClr val="000000"/>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6" name="Arrow: Right 15">
            <a:extLst>
              <a:ext uri="{FF2B5EF4-FFF2-40B4-BE49-F238E27FC236}">
                <a16:creationId xmlns:a16="http://schemas.microsoft.com/office/drawing/2014/main" id="{B73D6A1B-1153-47ED-9E20-1E9D3E8D2A4F}"/>
              </a:ext>
            </a:extLst>
          </p:cNvPr>
          <p:cNvSpPr/>
          <p:nvPr/>
        </p:nvSpPr>
        <p:spPr>
          <a:xfrm>
            <a:off x="13593012" y="3941160"/>
            <a:ext cx="944290" cy="758757"/>
          </a:xfrm>
          <a:prstGeom prst="rightArrow">
            <a:avLst/>
          </a:prstGeom>
          <a:solidFill>
            <a:srgbClr val="00A585"/>
          </a:solidFill>
          <a:ln w="25400" cap="flat">
            <a:solidFill>
              <a:srgbClr val="000000"/>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6" name="Arrow: Left-Right 5">
            <a:extLst>
              <a:ext uri="{FF2B5EF4-FFF2-40B4-BE49-F238E27FC236}">
                <a16:creationId xmlns:a16="http://schemas.microsoft.com/office/drawing/2014/main" id="{060772A9-CF1B-4579-8794-CC136613A5DB}"/>
              </a:ext>
            </a:extLst>
          </p:cNvPr>
          <p:cNvSpPr/>
          <p:nvPr/>
        </p:nvSpPr>
        <p:spPr>
          <a:xfrm>
            <a:off x="3186109" y="1575512"/>
            <a:ext cx="6683851" cy="1426567"/>
          </a:xfrm>
          <a:prstGeom prst="leftRightArrow">
            <a:avLst/>
          </a:prstGeom>
          <a:solidFill>
            <a:schemeClr val="accent2">
              <a:lumMod val="20000"/>
              <a:lumOff val="80000"/>
            </a:schemeClr>
          </a:solidFill>
          <a:ln w="25400" cap="flat">
            <a:solidFill>
              <a:srgbClr val="000000"/>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sz="4000" dirty="0" err="1">
                <a:solidFill>
                  <a:srgbClr val="000000"/>
                </a:solidFill>
              </a:rPr>
              <a:t>Acompanhamento</a:t>
            </a:r>
            <a:endParaRPr kumimoji="0" lang="en-US" sz="4000" b="0" i="0" u="none" strike="noStrike" cap="none" spc="0" normalizeH="0" baseline="0" dirty="0">
              <a:ln>
                <a:noFill/>
              </a:ln>
              <a:solidFill>
                <a:srgbClr val="000000"/>
              </a:solidFill>
              <a:effectLst/>
              <a:uFillTx/>
              <a:latin typeface="Open Sans Regular"/>
              <a:ea typeface="Open Sans Regular"/>
              <a:cs typeface="Open Sans Regular"/>
              <a:sym typeface="Open Sans Regular"/>
            </a:endParaRPr>
          </a:p>
        </p:txBody>
      </p:sp>
      <p:sp>
        <p:nvSpPr>
          <p:cNvPr id="17" name="Arrow: Left-Right 16">
            <a:extLst>
              <a:ext uri="{FF2B5EF4-FFF2-40B4-BE49-F238E27FC236}">
                <a16:creationId xmlns:a16="http://schemas.microsoft.com/office/drawing/2014/main" id="{82B74BB8-797C-47FE-BF88-7C862EFBA05C}"/>
              </a:ext>
            </a:extLst>
          </p:cNvPr>
          <p:cNvSpPr/>
          <p:nvPr/>
        </p:nvSpPr>
        <p:spPr>
          <a:xfrm>
            <a:off x="10248095" y="1562550"/>
            <a:ext cx="6683851" cy="1426567"/>
          </a:xfrm>
          <a:prstGeom prst="leftRightArrow">
            <a:avLst/>
          </a:prstGeom>
          <a:solidFill>
            <a:schemeClr val="accent2">
              <a:lumMod val="20000"/>
              <a:lumOff val="80000"/>
            </a:schemeClr>
          </a:solidFill>
          <a:ln w="25400" cap="flat">
            <a:solidFill>
              <a:srgbClr val="000000"/>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sz="4000" dirty="0" err="1">
                <a:solidFill>
                  <a:srgbClr val="000000"/>
                </a:solidFill>
              </a:rPr>
              <a:t>Avaliação</a:t>
            </a:r>
            <a:endParaRPr kumimoji="0" lang="en-US" sz="4000" b="0" i="0" u="none" strike="noStrike" cap="none" spc="0" normalizeH="0" baseline="0" dirty="0">
              <a:ln>
                <a:noFill/>
              </a:ln>
              <a:solidFill>
                <a:srgbClr val="000000"/>
              </a:solidFill>
              <a:effectLst/>
              <a:uFillTx/>
              <a:latin typeface="Open Sans Regular"/>
              <a:ea typeface="Open Sans Regular"/>
              <a:cs typeface="Open Sans Regular"/>
              <a:sym typeface="Open Sans Regular"/>
            </a:endParaRPr>
          </a:p>
        </p:txBody>
      </p:sp>
      <p:sp>
        <p:nvSpPr>
          <p:cNvPr id="18" name="Arrow: Left-Right 17">
            <a:extLst>
              <a:ext uri="{FF2B5EF4-FFF2-40B4-BE49-F238E27FC236}">
                <a16:creationId xmlns:a16="http://schemas.microsoft.com/office/drawing/2014/main" id="{E15C6B35-51F3-44FF-B857-B32AC23CF61D}"/>
              </a:ext>
            </a:extLst>
          </p:cNvPr>
          <p:cNvSpPr/>
          <p:nvPr/>
        </p:nvSpPr>
        <p:spPr>
          <a:xfrm>
            <a:off x="641521" y="5622489"/>
            <a:ext cx="16205676" cy="1426567"/>
          </a:xfrm>
          <a:prstGeom prst="leftRightArrow">
            <a:avLst/>
          </a:prstGeom>
          <a:solidFill>
            <a:schemeClr val="accent2">
              <a:lumMod val="20000"/>
              <a:lumOff val="80000"/>
            </a:schemeClr>
          </a:solidFill>
          <a:ln w="25400" cap="flat">
            <a:solidFill>
              <a:srgbClr val="000000"/>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sz="4000" dirty="0" err="1">
                <a:solidFill>
                  <a:srgbClr val="000000"/>
                </a:solidFill>
              </a:rPr>
              <a:t>Prestação</a:t>
            </a:r>
            <a:r>
              <a:rPr lang="en-US" sz="4000" dirty="0">
                <a:solidFill>
                  <a:srgbClr val="000000"/>
                </a:solidFill>
              </a:rPr>
              <a:t> de </a:t>
            </a:r>
            <a:r>
              <a:rPr lang="en-US" sz="4000" dirty="0" err="1">
                <a:solidFill>
                  <a:srgbClr val="000000"/>
                </a:solidFill>
              </a:rPr>
              <a:t>contas</a:t>
            </a:r>
            <a:endParaRPr kumimoji="0" lang="en-US" sz="4000" i="0" u="none" strike="noStrike" cap="none" spc="0" normalizeH="0" baseline="0" dirty="0">
              <a:ln>
                <a:noFill/>
              </a:ln>
              <a:solidFill>
                <a:srgbClr val="000000"/>
              </a:solidFill>
              <a:effectLst/>
              <a:uFillTx/>
              <a:latin typeface="Open Sans Regular"/>
              <a:ea typeface="Open Sans Regular"/>
              <a:cs typeface="Open Sans Regular"/>
              <a:sym typeface="Open Sans Regular"/>
            </a:endParaRPr>
          </a:p>
        </p:txBody>
      </p:sp>
      <p:sp>
        <p:nvSpPr>
          <p:cNvPr id="19" name="Arrow: Right 18">
            <a:extLst>
              <a:ext uri="{FF2B5EF4-FFF2-40B4-BE49-F238E27FC236}">
                <a16:creationId xmlns:a16="http://schemas.microsoft.com/office/drawing/2014/main" id="{197B7F9D-D67F-4AD5-865B-026002CBFBF5}"/>
              </a:ext>
            </a:extLst>
          </p:cNvPr>
          <p:cNvSpPr/>
          <p:nvPr/>
        </p:nvSpPr>
        <p:spPr>
          <a:xfrm>
            <a:off x="-512203" y="7049056"/>
            <a:ext cx="9395803" cy="1426567"/>
          </a:xfrm>
          <a:prstGeom prst="rightArrow">
            <a:avLst/>
          </a:prstGeom>
          <a:solidFill>
            <a:schemeClr val="accent2">
              <a:lumMod val="20000"/>
              <a:lumOff val="80000"/>
            </a:schemeClr>
          </a:solidFill>
          <a:ln w="25400" cap="flat">
            <a:solidFill>
              <a:srgbClr val="000000"/>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4000" dirty="0" err="1">
                <a:solidFill>
                  <a:srgbClr val="000000"/>
                </a:solidFill>
              </a:rPr>
              <a:t>Aprendizagem</a:t>
            </a:r>
            <a:endParaRPr lang="en-US" sz="4000" dirty="0">
              <a:solidFill>
                <a:srgbClr val="000000"/>
              </a:solidFill>
            </a:endParaRPr>
          </a:p>
        </p:txBody>
      </p:sp>
      <p:sp>
        <p:nvSpPr>
          <p:cNvPr id="8" name="Arrow: Right 7">
            <a:extLst>
              <a:ext uri="{FF2B5EF4-FFF2-40B4-BE49-F238E27FC236}">
                <a16:creationId xmlns:a16="http://schemas.microsoft.com/office/drawing/2014/main" id="{A3CEC7C7-FF71-41CF-BC02-B96191A2A886}"/>
              </a:ext>
            </a:extLst>
          </p:cNvPr>
          <p:cNvSpPr/>
          <p:nvPr/>
        </p:nvSpPr>
        <p:spPr>
          <a:xfrm>
            <a:off x="8883601" y="7036794"/>
            <a:ext cx="8664169" cy="1426567"/>
          </a:xfrm>
          <a:prstGeom prst="rightArrow">
            <a:avLst/>
          </a:prstGeom>
          <a:solidFill>
            <a:schemeClr val="accent2">
              <a:lumMod val="20000"/>
              <a:lumOff val="80000"/>
            </a:schemeClr>
          </a:solidFill>
          <a:ln w="25400" cap="flat">
            <a:solidFill>
              <a:srgbClr val="000000"/>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4000" dirty="0" err="1">
                <a:solidFill>
                  <a:srgbClr val="000000"/>
                </a:solidFill>
              </a:rPr>
              <a:t>Aprendizagem</a:t>
            </a:r>
            <a:endParaRPr lang="en-US" sz="4000" dirty="0">
              <a:solidFill>
                <a:srgbClr val="000000"/>
              </a:solidFill>
            </a:endParaRPr>
          </a:p>
        </p:txBody>
      </p:sp>
    </p:spTree>
    <p:extLst>
      <p:ext uri="{BB962C8B-B14F-4D97-AF65-F5344CB8AC3E}">
        <p14:creationId xmlns:p14="http://schemas.microsoft.com/office/powerpoint/2010/main" val="266207319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7" grpId="0" animBg="1"/>
      <p:bldP spid="18" grpId="0" animBg="1"/>
      <p:bldP spid="19" grpId="0" animBg="1"/>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AE328D-96F2-47FF-8061-77C19C0BC650}"/>
              </a:ext>
            </a:extLst>
          </p:cNvPr>
          <p:cNvSpPr>
            <a:spLocks noGrp="1"/>
          </p:cNvSpPr>
          <p:nvPr>
            <p:ph type="title"/>
          </p:nvPr>
        </p:nvSpPr>
        <p:spPr/>
        <p:txBody>
          <a:bodyPr/>
          <a:lstStyle/>
          <a:p>
            <a:r>
              <a:rPr lang="pt-PT" noProof="0"/>
              <a:t>Porquê a MEAL?</a:t>
            </a:r>
            <a:endParaRPr lang="pt-PT" noProof="0" dirty="0"/>
          </a:p>
        </p:txBody>
      </p:sp>
      <p:sp>
        <p:nvSpPr>
          <p:cNvPr id="3" name="Text Placeholder 2">
            <a:extLst>
              <a:ext uri="{FF2B5EF4-FFF2-40B4-BE49-F238E27FC236}">
                <a16:creationId xmlns:a16="http://schemas.microsoft.com/office/drawing/2014/main" id="{624253D5-5CF5-4E97-B0E3-CFEE3DE3103A}"/>
              </a:ext>
            </a:extLst>
          </p:cNvPr>
          <p:cNvSpPr>
            <a:spLocks noGrp="1"/>
          </p:cNvSpPr>
          <p:nvPr>
            <p:ph type="body" sz="half" idx="1"/>
          </p:nvPr>
        </p:nvSpPr>
        <p:spPr>
          <a:xfrm>
            <a:off x="879779" y="1534571"/>
            <a:ext cx="15580703" cy="7698315"/>
          </a:xfrm>
        </p:spPr>
        <p:txBody>
          <a:bodyPr>
            <a:normAutofit/>
          </a:bodyPr>
          <a:lstStyle/>
          <a:p>
            <a:pPr marL="571500" indent="-571500">
              <a:buFont typeface="Arial" panose="020B0604020202020204" pitchFamily="34" charset="0"/>
              <a:buChar char="•"/>
            </a:pPr>
            <a:r>
              <a:rPr lang="pt-PT" sz="4400" noProof="0" dirty="0"/>
              <a:t>para assegurar que os programas </a:t>
            </a:r>
            <a:r>
              <a:rPr lang="pt-PT" sz="4400" b="1" noProof="0" dirty="0"/>
              <a:t>não sejam </a:t>
            </a:r>
            <a:r>
              <a:rPr lang="pt-PT" sz="4400" b="1" i="1" noProof="0" dirty="0"/>
              <a:t>apenas</a:t>
            </a:r>
            <a:r>
              <a:rPr lang="pt-PT" sz="4400" b="1" noProof="0" dirty="0"/>
              <a:t> acompanhados e avaliados</a:t>
            </a:r>
            <a:r>
              <a:rPr lang="pt-PT" sz="4400" noProof="0" dirty="0"/>
              <a:t>;</a:t>
            </a:r>
          </a:p>
          <a:p>
            <a:pPr marL="571500" indent="-571500">
              <a:buFont typeface="Arial" panose="020B0604020202020204" pitchFamily="34" charset="0"/>
              <a:buChar char="•"/>
            </a:pPr>
            <a:r>
              <a:rPr lang="pt-PT" sz="4400" noProof="0" dirty="0"/>
              <a:t>para </a:t>
            </a:r>
            <a:r>
              <a:rPr lang="pt-PT" sz="4400" dirty="0"/>
              <a:t>procurar </a:t>
            </a:r>
            <a:r>
              <a:rPr lang="pt-PT" sz="4400" b="1" dirty="0"/>
              <a:t>obter proativamente </a:t>
            </a:r>
            <a:r>
              <a:rPr lang="pt-PT" sz="4400" b="1" noProof="0" dirty="0"/>
              <a:t>o parecer das pessoas afetadas</a:t>
            </a:r>
            <a:r>
              <a:rPr lang="pt-PT" sz="4400" noProof="0" dirty="0"/>
              <a:t>;  </a:t>
            </a:r>
          </a:p>
          <a:p>
            <a:pPr marL="571500" indent="-571500">
              <a:buFont typeface="Arial" panose="020B0604020202020204" pitchFamily="34" charset="0"/>
              <a:buChar char="•"/>
            </a:pPr>
            <a:r>
              <a:rPr lang="pt-PT" sz="4400" dirty="0"/>
              <a:t>para</a:t>
            </a:r>
            <a:r>
              <a:rPr lang="pt-PT" sz="4400" noProof="0" dirty="0"/>
              <a:t> </a:t>
            </a:r>
            <a:r>
              <a:rPr lang="pt-PT" sz="4400" b="1" noProof="0" dirty="0"/>
              <a:t>medir a qualidade</a:t>
            </a:r>
            <a:r>
              <a:rPr lang="pt-PT" sz="4400" noProof="0" dirty="0"/>
              <a:t> das atividades dos programas em relação às normas mínimas acordadas; e</a:t>
            </a:r>
          </a:p>
          <a:p>
            <a:pPr marL="571500" indent="-571500">
              <a:buFont typeface="Arial" panose="020B0604020202020204" pitchFamily="34" charset="0"/>
              <a:buChar char="•"/>
            </a:pPr>
            <a:r>
              <a:rPr lang="pt-PT" sz="4400" dirty="0"/>
              <a:t>para promover a partilha dos resultados com todos os intervenientes pertinentes e </a:t>
            </a:r>
            <a:r>
              <a:rPr lang="pt-PT" sz="4400" b="1" dirty="0"/>
              <a:t>utilizá-los explicitamente para a tomada de decisões futuras</a:t>
            </a:r>
            <a:r>
              <a:rPr lang="pt-PT" sz="4400" dirty="0"/>
              <a:t>.</a:t>
            </a:r>
            <a:endParaRPr lang="pt-PT" sz="4400" noProof="0" dirty="0"/>
          </a:p>
        </p:txBody>
      </p:sp>
      <p:sp>
        <p:nvSpPr>
          <p:cNvPr id="4" name="Slide Number Placeholder 3">
            <a:extLst>
              <a:ext uri="{FF2B5EF4-FFF2-40B4-BE49-F238E27FC236}">
                <a16:creationId xmlns:a16="http://schemas.microsoft.com/office/drawing/2014/main" id="{EF15821D-63E2-4D34-A4C4-299F6BE6D5C1}"/>
              </a:ext>
            </a:extLst>
          </p:cNvPr>
          <p:cNvSpPr>
            <a:spLocks noGrp="1"/>
          </p:cNvSpPr>
          <p:nvPr>
            <p:ph type="sldNum" sz="quarter" idx="2"/>
          </p:nvPr>
        </p:nvSpPr>
        <p:spPr>
          <a:xfrm>
            <a:off x="3390428" y="8809567"/>
            <a:ext cx="238848" cy="389915"/>
          </a:xfrm>
        </p:spPr>
        <p:txBody>
          <a:bodyPr/>
          <a:lstStyle/>
          <a:p>
            <a:fld id="{86CB4B4D-7CA3-9044-876B-883B54F8677D}" type="slidenum">
              <a:rPr lang="pt-PT" smtClean="0"/>
              <a:t>8</a:t>
            </a:fld>
            <a:endParaRPr lang="pt-PT" dirty="0"/>
          </a:p>
        </p:txBody>
      </p:sp>
    </p:spTree>
    <p:extLst>
      <p:ext uri="{BB962C8B-B14F-4D97-AF65-F5344CB8AC3E}">
        <p14:creationId xmlns:p14="http://schemas.microsoft.com/office/powerpoint/2010/main" val="3343420164"/>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EE9222-40B9-4A3C-9FA9-A29EC26E0CB1}"/>
              </a:ext>
            </a:extLst>
          </p:cNvPr>
          <p:cNvSpPr>
            <a:spLocks noGrp="1"/>
          </p:cNvSpPr>
          <p:nvPr>
            <p:ph type="title"/>
          </p:nvPr>
        </p:nvSpPr>
        <p:spPr/>
        <p:txBody>
          <a:bodyPr/>
          <a:lstStyle/>
          <a:p>
            <a:r>
              <a:rPr lang="en-GB" noProof="0" dirty="0" err="1"/>
              <a:t>Acompanhamento</a:t>
            </a:r>
            <a:endParaRPr lang="en-GB" noProof="0" dirty="0"/>
          </a:p>
        </p:txBody>
      </p:sp>
      <p:sp>
        <p:nvSpPr>
          <p:cNvPr id="3" name="Text Placeholder 2">
            <a:extLst>
              <a:ext uri="{FF2B5EF4-FFF2-40B4-BE49-F238E27FC236}">
                <a16:creationId xmlns:a16="http://schemas.microsoft.com/office/drawing/2014/main" id="{6C427A5E-C156-4671-B2D1-344CDA30C37F}"/>
              </a:ext>
            </a:extLst>
          </p:cNvPr>
          <p:cNvSpPr>
            <a:spLocks noGrp="1"/>
          </p:cNvSpPr>
          <p:nvPr>
            <p:ph type="body" sz="half" idx="1"/>
          </p:nvPr>
        </p:nvSpPr>
        <p:spPr>
          <a:xfrm>
            <a:off x="539681" y="1385730"/>
            <a:ext cx="6490172" cy="6012877"/>
          </a:xfrm>
        </p:spPr>
        <p:txBody>
          <a:bodyPr>
            <a:noAutofit/>
          </a:bodyPr>
          <a:lstStyle/>
          <a:p>
            <a:r>
              <a:rPr lang="pt-PT" noProof="0" dirty="0"/>
              <a:t>Observação e verificação sistemática do andamento ou da qualidade das atividades, para verificar se as mesmas estão a ser realizadas de acordo com o plano (pontualidade, eficiência, adaptabilidade aos condicionalismos).</a:t>
            </a:r>
            <a:endParaRPr lang="en-GB" noProof="0" dirty="0"/>
          </a:p>
        </p:txBody>
      </p:sp>
      <p:sp>
        <p:nvSpPr>
          <p:cNvPr id="4" name="Slide Number Placeholder 3">
            <a:extLst>
              <a:ext uri="{FF2B5EF4-FFF2-40B4-BE49-F238E27FC236}">
                <a16:creationId xmlns:a16="http://schemas.microsoft.com/office/drawing/2014/main" id="{F8E6AAD0-FB6F-4709-B7E9-8DB5C38B9E29}"/>
              </a:ext>
            </a:extLst>
          </p:cNvPr>
          <p:cNvSpPr>
            <a:spLocks noGrp="1"/>
          </p:cNvSpPr>
          <p:nvPr>
            <p:ph type="sldNum" sz="quarter" idx="2"/>
          </p:nvPr>
        </p:nvSpPr>
        <p:spPr/>
        <p:txBody>
          <a:bodyPr/>
          <a:lstStyle/>
          <a:p>
            <a:fld id="{86CB4B4D-7CA3-9044-876B-883B54F8677D}" type="slidenum">
              <a:rPr lang="en-US" smtClean="0"/>
              <a:t>9</a:t>
            </a:fld>
            <a:endParaRPr lang="en-US" dirty="0"/>
          </a:p>
        </p:txBody>
      </p:sp>
      <p:pic>
        <p:nvPicPr>
          <p:cNvPr id="5122" name="Picture 2" descr="A FAO field officer (R) inspects the harvest by returnees in Malualkon. Aweil, November 4 2010 ">
            <a:extLst>
              <a:ext uri="{FF2B5EF4-FFF2-40B4-BE49-F238E27FC236}">
                <a16:creationId xmlns:a16="http://schemas.microsoft.com/office/drawing/2014/main" id="{04D10852-A89B-485F-A903-CB1CC6D5573B}"/>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239000" y="1385730"/>
            <a:ext cx="10101263" cy="6982139"/>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444D8FD4-116D-4432-B840-78B990F40291}"/>
              </a:ext>
            </a:extLst>
          </p:cNvPr>
          <p:cNvSpPr/>
          <p:nvPr/>
        </p:nvSpPr>
        <p:spPr>
          <a:xfrm>
            <a:off x="14932231" y="8490636"/>
            <a:ext cx="2408032" cy="400110"/>
          </a:xfrm>
          <a:prstGeom prst="rect">
            <a:avLst/>
          </a:prstGeom>
        </p:spPr>
        <p:txBody>
          <a:bodyPr wrap="none">
            <a:spAutoFit/>
          </a:bodyPr>
          <a:lstStyle/>
          <a:p>
            <a:pPr fontAlgn="base"/>
            <a:r>
              <a:rPr lang="en-US" sz="2000" dirty="0">
                <a:solidFill>
                  <a:srgbClr val="00B297"/>
                </a:solidFill>
                <a:sym typeface="Open Sans Bold"/>
              </a:rPr>
              <a:t>IRIN/Badru Mulumba</a:t>
            </a:r>
          </a:p>
        </p:txBody>
      </p:sp>
    </p:spTree>
    <p:extLst>
      <p:ext uri="{BB962C8B-B14F-4D97-AF65-F5344CB8AC3E}">
        <p14:creationId xmlns:p14="http://schemas.microsoft.com/office/powerpoint/2010/main" val="2439357317"/>
      </p:ext>
    </p:extLst>
  </p:cSld>
  <p:clrMapOvr>
    <a:masterClrMapping/>
  </p:clrMapOvr>
  <p:transition spd="med"/>
</p:sld>
</file>

<file path=ppt/theme/theme1.xml><?xml version="1.0" encoding="utf-8"?>
<a:theme xmlns:a="http://schemas.openxmlformats.org/drawingml/2006/main" name="White">
  <a:themeElements>
    <a:clrScheme name="White">
      <a:dk1>
        <a:srgbClr val="FFFFFF"/>
      </a:dk1>
      <a:lt1>
        <a:srgbClr val="A5A5A5"/>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A585"/>
        </a:solid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A585"/>
        </a:solid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0548E345B6D594AAA06BAD71EA843DF" ma:contentTypeVersion="13" ma:contentTypeDescription="Create a new document." ma:contentTypeScope="" ma:versionID="6e7c3f28e1bc4b070fd20064c2ee66a9">
  <xsd:schema xmlns:xsd="http://www.w3.org/2001/XMLSchema" xmlns:xs="http://www.w3.org/2001/XMLSchema" xmlns:p="http://schemas.microsoft.com/office/2006/metadata/properties" xmlns:ns2="1355b3f0-e072-4ae3-b261-722c43fa6e26" xmlns:ns3="9051fefc-2ea4-4620-a82b-61f19e316bb6" targetNamespace="http://schemas.microsoft.com/office/2006/metadata/properties" ma:root="true" ma:fieldsID="a04da16e49fc843fe31a3b399909da27" ns2:_="" ns3:_="">
    <xsd:import namespace="1355b3f0-e072-4ae3-b261-722c43fa6e26"/>
    <xsd:import namespace="9051fefc-2ea4-4620-a82b-61f19e316bb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Location" minOccurs="0"/>
                <xsd:element ref="ns2:MediaServiceOCR" minOccurs="0"/>
                <xsd:element ref="ns2:MediaServiceAutoKeyPoints" minOccurs="0"/>
                <xsd:element ref="ns2:MediaServiceKeyPoints" minOccurs="0"/>
                <xsd:element ref="ns3:SharedWithUsers" minOccurs="0"/>
                <xsd:element ref="ns3:SharedWithDetails" minOccurs="0"/>
                <xsd:element ref="ns2: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355b3f0-e072-4ae3-b261-722c43fa6e2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_Flow_SignoffStatus" ma:index="20" nillable="true" ma:displayName="État de validation" ma:internalName="_x00c9_tat_x0020_de_x0020_valida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051fefc-2ea4-4620-a82b-61f19e316bb6"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Flow_SignoffStatus xmlns="1355b3f0-e072-4ae3-b261-722c43fa6e26"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3053172-A971-47A2-AB8F-EF3DC667CF8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355b3f0-e072-4ae3-b261-722c43fa6e26"/>
    <ds:schemaRef ds:uri="9051fefc-2ea4-4620-a82b-61f19e316bb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3712B87-D531-464B-BF9D-507D0A954AD6}">
  <ds:schemaRefs>
    <ds:schemaRef ds:uri="http://purl.org/dc/dcmitype/"/>
    <ds:schemaRef ds:uri="http://schemas.microsoft.com/office/2006/documentManagement/types"/>
    <ds:schemaRef ds:uri="1355b3f0-e072-4ae3-b261-722c43fa6e26"/>
    <ds:schemaRef ds:uri="9051fefc-2ea4-4620-a82b-61f19e316bb6"/>
    <ds:schemaRef ds:uri="http://purl.org/dc/terms/"/>
    <ds:schemaRef ds:uri="http://purl.org/dc/elements/1.1/"/>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3F119326-5799-4D7B-8F5F-BCC1A4F1E5F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4200</TotalTime>
  <Words>4613</Words>
  <Application>Microsoft Office PowerPoint</Application>
  <PresentationFormat>Custom</PresentationFormat>
  <Paragraphs>269</Paragraphs>
  <Slides>25</Slides>
  <Notes>25</Notes>
  <HiddenSlides>1</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25</vt:i4>
      </vt:variant>
    </vt:vector>
  </HeadingPairs>
  <TitlesOfParts>
    <vt:vector size="33" baseType="lpstr">
      <vt:lpstr>Arial</vt:lpstr>
      <vt:lpstr>Arial</vt:lpstr>
      <vt:lpstr>Helvetica Neue</vt:lpstr>
      <vt:lpstr>Open Sans</vt:lpstr>
      <vt:lpstr>Open Sans Bold</vt:lpstr>
      <vt:lpstr>Open Sans Light</vt:lpstr>
      <vt:lpstr>Open Sans Regular</vt:lpstr>
      <vt:lpstr>White</vt:lpstr>
      <vt:lpstr>A ESFERA E A “MEAL”</vt:lpstr>
      <vt:lpstr>No final desta sessão, serão capazes de:  </vt:lpstr>
      <vt:lpstr>Tomem nota…</vt:lpstr>
      <vt:lpstr>Fontes e referências</vt:lpstr>
      <vt:lpstr>O que é a MEAL?</vt:lpstr>
      <vt:lpstr>PowerPoint Presentation</vt:lpstr>
      <vt:lpstr>Gestão baseada em resultados e a MEAL</vt:lpstr>
      <vt:lpstr>Porquê a MEAL?</vt:lpstr>
      <vt:lpstr>Acompanhamento</vt:lpstr>
      <vt:lpstr>Avaliação</vt:lpstr>
      <vt:lpstr>Prestação de contas</vt:lpstr>
      <vt:lpstr>De onde vem esta declaração?</vt:lpstr>
      <vt:lpstr>Feedback – mais do que uma caixa de reclamações</vt:lpstr>
      <vt:lpstr>Aprendizagem</vt:lpstr>
      <vt:lpstr>Ações de aprendizagem</vt:lpstr>
      <vt:lpstr>Então, o que é que isto tem a ver com a Esfera?</vt:lpstr>
      <vt:lpstr>Aprender com a comunidade Esfera</vt:lpstr>
      <vt:lpstr>Instruções</vt:lpstr>
      <vt:lpstr>Debate</vt:lpstr>
      <vt:lpstr>Superar a inércia organizacional</vt:lpstr>
      <vt:lpstr>Até onde é que se pode chegar?</vt:lpstr>
      <vt:lpstr> Recursos representativos (de muitos)</vt:lpstr>
      <vt:lpstr>A ALNAP (alnap.org), uma nota especial…</vt:lpstr>
      <vt:lpstr>Mensagens-chave</vt:lpstr>
      <vt:lpstr>PowerPoint Presentation</vt:lpstr>
    </vt:vector>
  </TitlesOfParts>
  <Manager>LM</Manager>
  <Company>SPHERE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STP 14 Sphere and MEAL</dc:title>
  <dc:subject>tradução de en-pt</dc:subject>
  <dc:creator>DeVon Solomon;Luísa Merki</dc:creator>
  <cp:keywords>2021107</cp:keywords>
  <cp:lastModifiedBy>Luisa</cp:lastModifiedBy>
  <cp:revision>262</cp:revision>
  <cp:lastPrinted>2019-01-17T22:29:42Z</cp:lastPrinted>
  <dcterms:created xsi:type="dcterms:W3CDTF">2018-12-14T22:00:46Z</dcterms:created>
  <dcterms:modified xsi:type="dcterms:W3CDTF">2021-07-12T09:43:03Z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0x01010040548E345B6D594AAA06BAD71EA843DF</vt:lpwstr>
  </property>
  <property fmtid="{D5CDD505-2E9C-101B-9397-08002B2CF9AE}" pid="3" name="Order">
    <vt:r8>6887600</vt:r8>
  </property>
</Properties>
</file>